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1" r:id="rId2"/>
    <p:sldId id="256" r:id="rId3"/>
    <p:sldId id="259" r:id="rId4"/>
    <p:sldId id="260" r:id="rId5"/>
    <p:sldId id="261" r:id="rId6"/>
    <p:sldId id="262" r:id="rId7"/>
    <p:sldId id="257" r:id="rId8"/>
    <p:sldId id="258" r:id="rId9"/>
    <p:sldId id="272" r:id="rId10"/>
    <p:sldId id="273" r:id="rId11"/>
    <p:sldId id="274" r:id="rId12"/>
    <p:sldId id="275" r:id="rId13"/>
    <p:sldId id="276" r:id="rId14"/>
    <p:sldId id="263" r:id="rId15"/>
    <p:sldId id="264" r:id="rId16"/>
    <p:sldId id="265" r:id="rId17"/>
    <p:sldId id="266" r:id="rId18"/>
    <p:sldId id="270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971" autoAdjust="0"/>
  </p:normalViewPr>
  <p:slideViewPr>
    <p:cSldViewPr snapToGrid="0">
      <p:cViewPr varScale="1">
        <p:scale>
          <a:sx n="63" d="100"/>
          <a:sy n="63" d="100"/>
        </p:scale>
        <p:origin x="136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D4448-2579-4623-8792-FCBE14045F2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40401-34C0-4B48-AD57-27888FC56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B3A378-A58D-4609-9615-D7FB3D202922}" type="slidenum">
              <a:rPr lang="en-GB" altLang="en-US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3ECE84-5398-4C11-A3EF-C6A462403E99}" type="slidenum">
              <a:rPr lang="en-GB" altLang="en-US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3650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9BC081-CCC8-4A42-8898-998ED5CF0AD2}" type="slidenum">
              <a:rPr lang="en-GB" altLang="en-US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68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8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58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13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61372-513A-4F4C-95CB-07D7C32BF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5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68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2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9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53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34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52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02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74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98B7-5158-4015-B6C6-8C717E39B29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AB0A-7DA2-4930-BAC2-5A7F025FB484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6420363"/>
              </p:ext>
            </p:extLst>
          </p:nvPr>
        </p:nvGraphicFramePr>
        <p:xfrm>
          <a:off x="0" y="6356351"/>
          <a:ext cx="9143999" cy="497586"/>
        </p:xfrm>
        <a:graphic>
          <a:graphicData uri="http://schemas.openxmlformats.org/drawingml/2006/table">
            <a:tbl>
              <a:tblPr firstRow="1" firstCol="1" bandRow="1"/>
              <a:tblGrid>
                <a:gridCol w="30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1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some groups of the periodic table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 common elements to the periodic table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the trends in each group of the periodic table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3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gVQKCcfwn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34B5-AA93-4FF5-9FF0-AE2B23DC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Online Media ^0 3">
            <a:hlinkClick r:id="" action="ppaction://media"/>
            <a:extLst>
              <a:ext uri="{FF2B5EF4-FFF2-40B4-BE49-F238E27FC236}">
                <a16:creationId xmlns:a16="http://schemas.microsoft.com/office/drawing/2014/main" id="{DD28439A-A7E3-4E14-BA54-9F880AE8D82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13" y="0"/>
            <a:ext cx="9151856" cy="686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9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bc.co.uk/staticarchive/f341e9d4c6001ae8a562785f7a0403974f88b7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9368"/>
            <a:ext cx="9168454" cy="515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84CCEA-6E02-491A-AE59-037323C527B9}"/>
              </a:ext>
            </a:extLst>
          </p:cNvPr>
          <p:cNvSpPr txBox="1"/>
          <p:nvPr/>
        </p:nvSpPr>
        <p:spPr>
          <a:xfrm>
            <a:off x="0" y="711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Colour the transition metals yellow.</a:t>
            </a:r>
          </a:p>
        </p:txBody>
      </p:sp>
    </p:spTree>
    <p:extLst>
      <p:ext uri="{BB962C8B-B14F-4D97-AF65-F5344CB8AC3E}">
        <p14:creationId xmlns:p14="http://schemas.microsoft.com/office/powerpoint/2010/main" val="273139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bc.co.uk/staticarchive/f341e9d4c6001ae8a562785f7a0403974f88b7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9368"/>
            <a:ext cx="9168454" cy="515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84CCEA-6E02-491A-AE59-037323C527B9}"/>
              </a:ext>
            </a:extLst>
          </p:cNvPr>
          <p:cNvSpPr txBox="1"/>
          <p:nvPr/>
        </p:nvSpPr>
        <p:spPr>
          <a:xfrm>
            <a:off x="0" y="711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Colour the halogens green.</a:t>
            </a:r>
          </a:p>
        </p:txBody>
      </p:sp>
    </p:spTree>
    <p:extLst>
      <p:ext uri="{BB962C8B-B14F-4D97-AF65-F5344CB8AC3E}">
        <p14:creationId xmlns:p14="http://schemas.microsoft.com/office/powerpoint/2010/main" val="489373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bc.co.uk/staticarchive/f341e9d4c6001ae8a562785f7a0403974f88b7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9368"/>
            <a:ext cx="9168454" cy="515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84CCEA-6E02-491A-AE59-037323C527B9}"/>
              </a:ext>
            </a:extLst>
          </p:cNvPr>
          <p:cNvSpPr txBox="1"/>
          <p:nvPr/>
        </p:nvSpPr>
        <p:spPr>
          <a:xfrm>
            <a:off x="0" y="711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Colour the noble gases red.</a:t>
            </a:r>
          </a:p>
        </p:txBody>
      </p:sp>
    </p:spTree>
    <p:extLst>
      <p:ext uri="{BB962C8B-B14F-4D97-AF65-F5344CB8AC3E}">
        <p14:creationId xmlns:p14="http://schemas.microsoft.com/office/powerpoint/2010/main" val="3632516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iencenotes.org/wp-content/uploads/2016/02/KidsColorPeriodicTable.png">
            <a:extLst>
              <a:ext uri="{FF2B5EF4-FFF2-40B4-BE49-F238E27FC236}">
                <a16:creationId xmlns:a16="http://schemas.microsoft.com/office/drawing/2014/main" id="{C2D0AAB4-16DD-40B5-8754-70D8BACB9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20" y="1818640"/>
            <a:ext cx="5855894" cy="452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A4A05F-952F-4E28-8A9B-DF241AC908A7}"/>
              </a:ext>
            </a:extLst>
          </p:cNvPr>
          <p:cNvSpPr txBox="1"/>
          <p:nvPr/>
        </p:nvSpPr>
        <p:spPr>
          <a:xfrm>
            <a:off x="0" y="711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Colour the Lanthanides and </a:t>
            </a:r>
            <a:r>
              <a:rPr lang="en-CA" sz="2800" b="1" dirty="0" err="1"/>
              <a:t>Actanides</a:t>
            </a:r>
            <a:r>
              <a:rPr lang="en-CA" sz="2800" b="1" dirty="0"/>
              <a:t> orange.</a:t>
            </a:r>
          </a:p>
        </p:txBody>
      </p:sp>
    </p:spTree>
    <p:extLst>
      <p:ext uri="{BB962C8B-B14F-4D97-AF65-F5344CB8AC3E}">
        <p14:creationId xmlns:p14="http://schemas.microsoft.com/office/powerpoint/2010/main" val="2259554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Close up</a:t>
            </a:r>
            <a:endParaRPr lang="en-US" altLang="en-US">
              <a:latin typeface="Comic Sans MS" panose="030F0702030302020204" pitchFamily="66" charset="0"/>
            </a:endParaRPr>
          </a:p>
        </p:txBody>
      </p:sp>
      <p:grpSp>
        <p:nvGrpSpPr>
          <p:cNvPr id="13316" name="Group 47"/>
          <p:cNvGrpSpPr>
            <a:grpSpLocks/>
          </p:cNvGrpSpPr>
          <p:nvPr/>
        </p:nvGrpSpPr>
        <p:grpSpPr bwMode="auto">
          <a:xfrm>
            <a:off x="4859338" y="1773238"/>
            <a:ext cx="3959225" cy="4030662"/>
            <a:chOff x="2835" y="1117"/>
            <a:chExt cx="2494" cy="2539"/>
          </a:xfrm>
        </p:grpSpPr>
        <p:grpSp>
          <p:nvGrpSpPr>
            <p:cNvPr id="13325" name="Group 10"/>
            <p:cNvGrpSpPr>
              <a:grpSpLocks/>
            </p:cNvGrpSpPr>
            <p:nvPr/>
          </p:nvGrpSpPr>
          <p:grpSpPr bwMode="auto">
            <a:xfrm>
              <a:off x="2835" y="1525"/>
              <a:ext cx="2494" cy="317"/>
              <a:chOff x="2835" y="1480"/>
              <a:chExt cx="2494" cy="317"/>
            </a:xfrm>
          </p:grpSpPr>
          <p:sp>
            <p:nvSpPr>
              <p:cNvPr id="13361" name="Oval 4"/>
              <p:cNvSpPr>
                <a:spLocks noChangeArrowheads="1"/>
              </p:cNvSpPr>
              <p:nvPr/>
            </p:nvSpPr>
            <p:spPr bwMode="auto">
              <a:xfrm>
                <a:off x="3243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62" name="Oval 5"/>
              <p:cNvSpPr>
                <a:spLocks noChangeArrowheads="1"/>
              </p:cNvSpPr>
              <p:nvPr/>
            </p:nvSpPr>
            <p:spPr bwMode="auto">
              <a:xfrm>
                <a:off x="3696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63" name="Oval 6"/>
              <p:cNvSpPr>
                <a:spLocks noChangeArrowheads="1"/>
              </p:cNvSpPr>
              <p:nvPr/>
            </p:nvSpPr>
            <p:spPr bwMode="auto">
              <a:xfrm>
                <a:off x="4150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64" name="Oval 7"/>
              <p:cNvSpPr>
                <a:spLocks noChangeArrowheads="1"/>
              </p:cNvSpPr>
              <p:nvPr/>
            </p:nvSpPr>
            <p:spPr bwMode="auto">
              <a:xfrm>
                <a:off x="4604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65" name="Oval 8"/>
              <p:cNvSpPr>
                <a:spLocks noChangeArrowheads="1"/>
              </p:cNvSpPr>
              <p:nvPr/>
            </p:nvSpPr>
            <p:spPr bwMode="auto">
              <a:xfrm>
                <a:off x="5012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66" name="Oval 9"/>
              <p:cNvSpPr>
                <a:spLocks noChangeArrowheads="1"/>
              </p:cNvSpPr>
              <p:nvPr/>
            </p:nvSpPr>
            <p:spPr bwMode="auto">
              <a:xfrm>
                <a:off x="2835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13326" name="Group 11"/>
            <p:cNvGrpSpPr>
              <a:grpSpLocks/>
            </p:cNvGrpSpPr>
            <p:nvPr/>
          </p:nvGrpSpPr>
          <p:grpSpPr bwMode="auto">
            <a:xfrm>
              <a:off x="2835" y="1979"/>
              <a:ext cx="2494" cy="317"/>
              <a:chOff x="2835" y="1480"/>
              <a:chExt cx="2494" cy="317"/>
            </a:xfrm>
          </p:grpSpPr>
          <p:sp>
            <p:nvSpPr>
              <p:cNvPr id="13355" name="Oval 12"/>
              <p:cNvSpPr>
                <a:spLocks noChangeArrowheads="1"/>
              </p:cNvSpPr>
              <p:nvPr/>
            </p:nvSpPr>
            <p:spPr bwMode="auto">
              <a:xfrm>
                <a:off x="3243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56" name="Oval 13"/>
              <p:cNvSpPr>
                <a:spLocks noChangeArrowheads="1"/>
              </p:cNvSpPr>
              <p:nvPr/>
            </p:nvSpPr>
            <p:spPr bwMode="auto">
              <a:xfrm>
                <a:off x="3696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57" name="Oval 14"/>
              <p:cNvSpPr>
                <a:spLocks noChangeArrowheads="1"/>
              </p:cNvSpPr>
              <p:nvPr/>
            </p:nvSpPr>
            <p:spPr bwMode="auto">
              <a:xfrm>
                <a:off x="4150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58" name="Oval 15"/>
              <p:cNvSpPr>
                <a:spLocks noChangeArrowheads="1"/>
              </p:cNvSpPr>
              <p:nvPr/>
            </p:nvSpPr>
            <p:spPr bwMode="auto">
              <a:xfrm>
                <a:off x="4604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59" name="Oval 16"/>
              <p:cNvSpPr>
                <a:spLocks noChangeArrowheads="1"/>
              </p:cNvSpPr>
              <p:nvPr/>
            </p:nvSpPr>
            <p:spPr bwMode="auto">
              <a:xfrm>
                <a:off x="5012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60" name="Oval 17"/>
              <p:cNvSpPr>
                <a:spLocks noChangeArrowheads="1"/>
              </p:cNvSpPr>
              <p:nvPr/>
            </p:nvSpPr>
            <p:spPr bwMode="auto">
              <a:xfrm>
                <a:off x="2835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13327" name="Group 18"/>
            <p:cNvGrpSpPr>
              <a:grpSpLocks/>
            </p:cNvGrpSpPr>
            <p:nvPr/>
          </p:nvGrpSpPr>
          <p:grpSpPr bwMode="auto">
            <a:xfrm>
              <a:off x="2835" y="2432"/>
              <a:ext cx="2494" cy="317"/>
              <a:chOff x="2835" y="1480"/>
              <a:chExt cx="2494" cy="317"/>
            </a:xfrm>
          </p:grpSpPr>
          <p:sp>
            <p:nvSpPr>
              <p:cNvPr id="13349" name="Oval 19"/>
              <p:cNvSpPr>
                <a:spLocks noChangeArrowheads="1"/>
              </p:cNvSpPr>
              <p:nvPr/>
            </p:nvSpPr>
            <p:spPr bwMode="auto">
              <a:xfrm>
                <a:off x="3243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50" name="Oval 20"/>
              <p:cNvSpPr>
                <a:spLocks noChangeArrowheads="1"/>
              </p:cNvSpPr>
              <p:nvPr/>
            </p:nvSpPr>
            <p:spPr bwMode="auto">
              <a:xfrm>
                <a:off x="3696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51" name="Oval 21"/>
              <p:cNvSpPr>
                <a:spLocks noChangeArrowheads="1"/>
              </p:cNvSpPr>
              <p:nvPr/>
            </p:nvSpPr>
            <p:spPr bwMode="auto">
              <a:xfrm>
                <a:off x="4150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52" name="Oval 22"/>
              <p:cNvSpPr>
                <a:spLocks noChangeArrowheads="1"/>
              </p:cNvSpPr>
              <p:nvPr/>
            </p:nvSpPr>
            <p:spPr bwMode="auto">
              <a:xfrm>
                <a:off x="4604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53" name="Oval 23"/>
              <p:cNvSpPr>
                <a:spLocks noChangeArrowheads="1"/>
              </p:cNvSpPr>
              <p:nvPr/>
            </p:nvSpPr>
            <p:spPr bwMode="auto">
              <a:xfrm>
                <a:off x="5012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54" name="Oval 24"/>
              <p:cNvSpPr>
                <a:spLocks noChangeArrowheads="1"/>
              </p:cNvSpPr>
              <p:nvPr/>
            </p:nvSpPr>
            <p:spPr bwMode="auto">
              <a:xfrm>
                <a:off x="2835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13328" name="Group 25"/>
            <p:cNvGrpSpPr>
              <a:grpSpLocks/>
            </p:cNvGrpSpPr>
            <p:nvPr/>
          </p:nvGrpSpPr>
          <p:grpSpPr bwMode="auto">
            <a:xfrm>
              <a:off x="2835" y="3339"/>
              <a:ext cx="2494" cy="317"/>
              <a:chOff x="2835" y="1480"/>
              <a:chExt cx="2494" cy="317"/>
            </a:xfrm>
          </p:grpSpPr>
          <p:sp>
            <p:nvSpPr>
              <p:cNvPr id="13343" name="Oval 26"/>
              <p:cNvSpPr>
                <a:spLocks noChangeArrowheads="1"/>
              </p:cNvSpPr>
              <p:nvPr/>
            </p:nvSpPr>
            <p:spPr bwMode="auto">
              <a:xfrm>
                <a:off x="3243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44" name="Oval 27"/>
              <p:cNvSpPr>
                <a:spLocks noChangeArrowheads="1"/>
              </p:cNvSpPr>
              <p:nvPr/>
            </p:nvSpPr>
            <p:spPr bwMode="auto">
              <a:xfrm>
                <a:off x="3696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45" name="Oval 28"/>
              <p:cNvSpPr>
                <a:spLocks noChangeArrowheads="1"/>
              </p:cNvSpPr>
              <p:nvPr/>
            </p:nvSpPr>
            <p:spPr bwMode="auto">
              <a:xfrm>
                <a:off x="4150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46" name="Oval 29"/>
              <p:cNvSpPr>
                <a:spLocks noChangeArrowheads="1"/>
              </p:cNvSpPr>
              <p:nvPr/>
            </p:nvSpPr>
            <p:spPr bwMode="auto">
              <a:xfrm>
                <a:off x="4604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47" name="Oval 30"/>
              <p:cNvSpPr>
                <a:spLocks noChangeArrowheads="1"/>
              </p:cNvSpPr>
              <p:nvPr/>
            </p:nvSpPr>
            <p:spPr bwMode="auto">
              <a:xfrm>
                <a:off x="5012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48" name="Oval 31"/>
              <p:cNvSpPr>
                <a:spLocks noChangeArrowheads="1"/>
              </p:cNvSpPr>
              <p:nvPr/>
            </p:nvSpPr>
            <p:spPr bwMode="auto">
              <a:xfrm>
                <a:off x="2835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13329" name="Group 32"/>
            <p:cNvGrpSpPr>
              <a:grpSpLocks/>
            </p:cNvGrpSpPr>
            <p:nvPr/>
          </p:nvGrpSpPr>
          <p:grpSpPr bwMode="auto">
            <a:xfrm>
              <a:off x="2835" y="2886"/>
              <a:ext cx="2494" cy="317"/>
              <a:chOff x="2835" y="1480"/>
              <a:chExt cx="2494" cy="317"/>
            </a:xfrm>
          </p:grpSpPr>
          <p:sp>
            <p:nvSpPr>
              <p:cNvPr id="13337" name="Oval 33"/>
              <p:cNvSpPr>
                <a:spLocks noChangeArrowheads="1"/>
              </p:cNvSpPr>
              <p:nvPr/>
            </p:nvSpPr>
            <p:spPr bwMode="auto">
              <a:xfrm>
                <a:off x="3243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38" name="Oval 34"/>
              <p:cNvSpPr>
                <a:spLocks noChangeArrowheads="1"/>
              </p:cNvSpPr>
              <p:nvPr/>
            </p:nvSpPr>
            <p:spPr bwMode="auto">
              <a:xfrm>
                <a:off x="3696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39" name="Oval 35"/>
              <p:cNvSpPr>
                <a:spLocks noChangeArrowheads="1"/>
              </p:cNvSpPr>
              <p:nvPr/>
            </p:nvSpPr>
            <p:spPr bwMode="auto">
              <a:xfrm>
                <a:off x="4150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40" name="Oval 36"/>
              <p:cNvSpPr>
                <a:spLocks noChangeArrowheads="1"/>
              </p:cNvSpPr>
              <p:nvPr/>
            </p:nvSpPr>
            <p:spPr bwMode="auto">
              <a:xfrm>
                <a:off x="4604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41" name="Oval 37"/>
              <p:cNvSpPr>
                <a:spLocks noChangeArrowheads="1"/>
              </p:cNvSpPr>
              <p:nvPr/>
            </p:nvSpPr>
            <p:spPr bwMode="auto">
              <a:xfrm>
                <a:off x="5012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42" name="Oval 38"/>
              <p:cNvSpPr>
                <a:spLocks noChangeArrowheads="1"/>
              </p:cNvSpPr>
              <p:nvPr/>
            </p:nvSpPr>
            <p:spPr bwMode="auto">
              <a:xfrm>
                <a:off x="2835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13330" name="Group 39"/>
            <p:cNvGrpSpPr>
              <a:grpSpLocks/>
            </p:cNvGrpSpPr>
            <p:nvPr/>
          </p:nvGrpSpPr>
          <p:grpSpPr bwMode="auto">
            <a:xfrm>
              <a:off x="2835" y="1117"/>
              <a:ext cx="2494" cy="317"/>
              <a:chOff x="2835" y="1480"/>
              <a:chExt cx="2494" cy="317"/>
            </a:xfrm>
          </p:grpSpPr>
          <p:sp>
            <p:nvSpPr>
              <p:cNvPr id="13331" name="Oval 40"/>
              <p:cNvSpPr>
                <a:spLocks noChangeArrowheads="1"/>
              </p:cNvSpPr>
              <p:nvPr/>
            </p:nvSpPr>
            <p:spPr bwMode="auto">
              <a:xfrm>
                <a:off x="3243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32" name="Oval 41"/>
              <p:cNvSpPr>
                <a:spLocks noChangeArrowheads="1"/>
              </p:cNvSpPr>
              <p:nvPr/>
            </p:nvSpPr>
            <p:spPr bwMode="auto">
              <a:xfrm>
                <a:off x="3696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33" name="Oval 42"/>
              <p:cNvSpPr>
                <a:spLocks noChangeArrowheads="1"/>
              </p:cNvSpPr>
              <p:nvPr/>
            </p:nvSpPr>
            <p:spPr bwMode="auto">
              <a:xfrm>
                <a:off x="4150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34" name="Oval 43"/>
              <p:cNvSpPr>
                <a:spLocks noChangeArrowheads="1"/>
              </p:cNvSpPr>
              <p:nvPr/>
            </p:nvSpPr>
            <p:spPr bwMode="auto">
              <a:xfrm>
                <a:off x="4604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35" name="Oval 44"/>
              <p:cNvSpPr>
                <a:spLocks noChangeArrowheads="1"/>
              </p:cNvSpPr>
              <p:nvPr/>
            </p:nvSpPr>
            <p:spPr bwMode="auto">
              <a:xfrm>
                <a:off x="5012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  <p:sp>
            <p:nvSpPr>
              <p:cNvPr id="13336" name="Oval 45"/>
              <p:cNvSpPr>
                <a:spLocks noChangeArrowheads="1"/>
              </p:cNvSpPr>
              <p:nvPr/>
            </p:nvSpPr>
            <p:spPr bwMode="auto">
              <a:xfrm>
                <a:off x="2835" y="1480"/>
                <a:ext cx="317" cy="317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FF6600"/>
                  </a:solidFill>
                </a:endParaRPr>
              </a:p>
            </p:txBody>
          </p:sp>
        </p:grpSp>
      </p:grpSp>
      <p:sp>
        <p:nvSpPr>
          <p:cNvPr id="13317" name="Rectangle 48"/>
          <p:cNvSpPr>
            <a:spLocks noChangeArrowheads="1"/>
          </p:cNvSpPr>
          <p:nvPr/>
        </p:nvSpPr>
        <p:spPr bwMode="auto">
          <a:xfrm>
            <a:off x="4643438" y="1557338"/>
            <a:ext cx="4321175" cy="4464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8" name="Rectangle 49"/>
          <p:cNvSpPr>
            <a:spLocks noChangeArrowheads="1"/>
          </p:cNvSpPr>
          <p:nvPr/>
        </p:nvSpPr>
        <p:spPr bwMode="auto">
          <a:xfrm>
            <a:off x="2700338" y="3933825"/>
            <a:ext cx="215900" cy="21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9" name="Line 50"/>
          <p:cNvSpPr>
            <a:spLocks noChangeShapeType="1"/>
          </p:cNvSpPr>
          <p:nvPr/>
        </p:nvSpPr>
        <p:spPr bwMode="auto">
          <a:xfrm flipV="1">
            <a:off x="2916238" y="1628775"/>
            <a:ext cx="1727200" cy="23050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Line 51"/>
          <p:cNvSpPr>
            <a:spLocks noChangeShapeType="1"/>
          </p:cNvSpPr>
          <p:nvPr/>
        </p:nvSpPr>
        <p:spPr bwMode="auto">
          <a:xfrm>
            <a:off x="2916238" y="4149725"/>
            <a:ext cx="1655762" cy="1800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Text Box 53"/>
          <p:cNvSpPr txBox="1">
            <a:spLocks noChangeArrowheads="1"/>
          </p:cNvSpPr>
          <p:nvPr/>
        </p:nvSpPr>
        <p:spPr bwMode="auto">
          <a:xfrm>
            <a:off x="6948488" y="765175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>
                <a:solidFill>
                  <a:srgbClr val="00FF00"/>
                </a:solidFill>
              </a:rPr>
              <a:t>atoms</a:t>
            </a:r>
            <a:endParaRPr lang="en-US" altLang="en-US" sz="1800" b="1">
              <a:solidFill>
                <a:srgbClr val="00FF00"/>
              </a:solidFill>
            </a:endParaRPr>
          </a:p>
        </p:txBody>
      </p:sp>
      <p:sp>
        <p:nvSpPr>
          <p:cNvPr id="13322" name="Line 54"/>
          <p:cNvSpPr>
            <a:spLocks noChangeShapeType="1"/>
          </p:cNvSpPr>
          <p:nvPr/>
        </p:nvSpPr>
        <p:spPr bwMode="auto">
          <a:xfrm flipH="1">
            <a:off x="7235825" y="1125538"/>
            <a:ext cx="431800" cy="7905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Line 55"/>
          <p:cNvSpPr>
            <a:spLocks noChangeShapeType="1"/>
          </p:cNvSpPr>
          <p:nvPr/>
        </p:nvSpPr>
        <p:spPr bwMode="auto">
          <a:xfrm>
            <a:off x="7812088" y="1196975"/>
            <a:ext cx="144462" cy="7921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4" name="Line 56"/>
          <p:cNvSpPr>
            <a:spLocks noChangeShapeType="1"/>
          </p:cNvSpPr>
          <p:nvPr/>
        </p:nvSpPr>
        <p:spPr bwMode="auto">
          <a:xfrm>
            <a:off x="7956550" y="1125538"/>
            <a:ext cx="576263" cy="863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695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>
                <a:latin typeface="Comic Sans MS" panose="030F0702030302020204" pitchFamily="66" charset="0"/>
              </a:rPr>
              <a:t>Closer still…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4339" name="Oval 32"/>
          <p:cNvSpPr>
            <a:spLocks noChangeArrowheads="1"/>
          </p:cNvSpPr>
          <p:nvPr/>
        </p:nvSpPr>
        <p:spPr bwMode="auto">
          <a:xfrm>
            <a:off x="755650" y="1557338"/>
            <a:ext cx="503238" cy="5032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6600"/>
              </a:solidFill>
            </a:endParaRPr>
          </a:p>
        </p:txBody>
      </p:sp>
      <p:grpSp>
        <p:nvGrpSpPr>
          <p:cNvPr id="14340" name="Group 114"/>
          <p:cNvGrpSpPr>
            <a:grpSpLocks/>
          </p:cNvGrpSpPr>
          <p:nvPr/>
        </p:nvGrpSpPr>
        <p:grpSpPr bwMode="auto">
          <a:xfrm>
            <a:off x="4284663" y="1484313"/>
            <a:ext cx="3527425" cy="4681537"/>
            <a:chOff x="2699" y="935"/>
            <a:chExt cx="2222" cy="2949"/>
          </a:xfrm>
        </p:grpSpPr>
        <p:sp>
          <p:nvSpPr>
            <p:cNvPr id="14376" name="Oval 47"/>
            <p:cNvSpPr>
              <a:spLocks noChangeArrowheads="1"/>
            </p:cNvSpPr>
            <p:nvPr/>
          </p:nvSpPr>
          <p:spPr bwMode="auto">
            <a:xfrm>
              <a:off x="3334" y="225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77" name="Oval 48"/>
            <p:cNvSpPr>
              <a:spLocks noChangeArrowheads="1"/>
            </p:cNvSpPr>
            <p:nvPr/>
          </p:nvSpPr>
          <p:spPr bwMode="auto">
            <a:xfrm>
              <a:off x="3470" y="238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78" name="Oval 49"/>
            <p:cNvSpPr>
              <a:spLocks noChangeArrowheads="1"/>
            </p:cNvSpPr>
            <p:nvPr/>
          </p:nvSpPr>
          <p:spPr bwMode="auto">
            <a:xfrm>
              <a:off x="3561" y="2024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79" name="Oval 50"/>
            <p:cNvSpPr>
              <a:spLocks noChangeArrowheads="1"/>
            </p:cNvSpPr>
            <p:nvPr/>
          </p:nvSpPr>
          <p:spPr bwMode="auto">
            <a:xfrm>
              <a:off x="3697" y="2206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0" name="Oval 51"/>
            <p:cNvSpPr>
              <a:spLocks noChangeArrowheads="1"/>
            </p:cNvSpPr>
            <p:nvPr/>
          </p:nvSpPr>
          <p:spPr bwMode="auto">
            <a:xfrm>
              <a:off x="3198" y="229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1" name="Oval 52"/>
            <p:cNvSpPr>
              <a:spLocks noChangeArrowheads="1"/>
            </p:cNvSpPr>
            <p:nvPr/>
          </p:nvSpPr>
          <p:spPr bwMode="auto">
            <a:xfrm>
              <a:off x="3243" y="211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2" name="Oval 53"/>
            <p:cNvSpPr>
              <a:spLocks noChangeArrowheads="1"/>
            </p:cNvSpPr>
            <p:nvPr/>
          </p:nvSpPr>
          <p:spPr bwMode="auto">
            <a:xfrm>
              <a:off x="4059" y="2478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3" name="Oval 54"/>
            <p:cNvSpPr>
              <a:spLocks noChangeArrowheads="1"/>
            </p:cNvSpPr>
            <p:nvPr/>
          </p:nvSpPr>
          <p:spPr bwMode="auto">
            <a:xfrm>
              <a:off x="3833" y="225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4" name="Oval 55"/>
            <p:cNvSpPr>
              <a:spLocks noChangeArrowheads="1"/>
            </p:cNvSpPr>
            <p:nvPr/>
          </p:nvSpPr>
          <p:spPr bwMode="auto">
            <a:xfrm>
              <a:off x="3651" y="2614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5" name="Oval 56"/>
            <p:cNvSpPr>
              <a:spLocks noChangeArrowheads="1"/>
            </p:cNvSpPr>
            <p:nvPr/>
          </p:nvSpPr>
          <p:spPr bwMode="auto">
            <a:xfrm>
              <a:off x="3561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6" name="Oval 57"/>
            <p:cNvSpPr>
              <a:spLocks noChangeArrowheads="1"/>
            </p:cNvSpPr>
            <p:nvPr/>
          </p:nvSpPr>
          <p:spPr bwMode="auto">
            <a:xfrm>
              <a:off x="3787" y="27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7" name="Oval 58"/>
            <p:cNvSpPr>
              <a:spLocks noChangeArrowheads="1"/>
            </p:cNvSpPr>
            <p:nvPr/>
          </p:nvSpPr>
          <p:spPr bwMode="auto">
            <a:xfrm>
              <a:off x="3878" y="207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8" name="Oval 59"/>
            <p:cNvSpPr>
              <a:spLocks noChangeArrowheads="1"/>
            </p:cNvSpPr>
            <p:nvPr/>
          </p:nvSpPr>
          <p:spPr bwMode="auto">
            <a:xfrm>
              <a:off x="4014" y="2115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89" name="Oval 60"/>
            <p:cNvSpPr>
              <a:spLocks noChangeArrowheads="1"/>
            </p:cNvSpPr>
            <p:nvPr/>
          </p:nvSpPr>
          <p:spPr bwMode="auto">
            <a:xfrm>
              <a:off x="3697" y="2387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0" name="Oval 61"/>
            <p:cNvSpPr>
              <a:spLocks noChangeArrowheads="1"/>
            </p:cNvSpPr>
            <p:nvPr/>
          </p:nvSpPr>
          <p:spPr bwMode="auto">
            <a:xfrm>
              <a:off x="3878" y="2569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1" name="Oval 62"/>
            <p:cNvSpPr>
              <a:spLocks noChangeArrowheads="1"/>
            </p:cNvSpPr>
            <p:nvPr/>
          </p:nvSpPr>
          <p:spPr bwMode="auto">
            <a:xfrm>
              <a:off x="3334" y="2433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2" name="Oval 63"/>
            <p:cNvSpPr>
              <a:spLocks noChangeArrowheads="1"/>
            </p:cNvSpPr>
            <p:nvPr/>
          </p:nvSpPr>
          <p:spPr bwMode="auto">
            <a:xfrm>
              <a:off x="3515" y="2206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3" name="Oval 64"/>
            <p:cNvSpPr>
              <a:spLocks noChangeArrowheads="1"/>
            </p:cNvSpPr>
            <p:nvPr/>
          </p:nvSpPr>
          <p:spPr bwMode="auto">
            <a:xfrm>
              <a:off x="3697" y="2024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4" name="Oval 65"/>
            <p:cNvSpPr>
              <a:spLocks noChangeArrowheads="1"/>
            </p:cNvSpPr>
            <p:nvPr/>
          </p:nvSpPr>
          <p:spPr bwMode="auto">
            <a:xfrm>
              <a:off x="3878" y="2433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5" name="Oval 66"/>
            <p:cNvSpPr>
              <a:spLocks noChangeArrowheads="1"/>
            </p:cNvSpPr>
            <p:nvPr/>
          </p:nvSpPr>
          <p:spPr bwMode="auto">
            <a:xfrm>
              <a:off x="4014" y="2297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6" name="Oval 67"/>
            <p:cNvSpPr>
              <a:spLocks noChangeArrowheads="1"/>
            </p:cNvSpPr>
            <p:nvPr/>
          </p:nvSpPr>
          <p:spPr bwMode="auto">
            <a:xfrm>
              <a:off x="3379" y="2070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7" name="Oval 68"/>
            <p:cNvSpPr>
              <a:spLocks noChangeArrowheads="1"/>
            </p:cNvSpPr>
            <p:nvPr/>
          </p:nvSpPr>
          <p:spPr bwMode="auto">
            <a:xfrm>
              <a:off x="3561" y="2705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8" name="Oval 69"/>
            <p:cNvSpPr>
              <a:spLocks noChangeArrowheads="1"/>
            </p:cNvSpPr>
            <p:nvPr/>
          </p:nvSpPr>
          <p:spPr bwMode="auto">
            <a:xfrm>
              <a:off x="3424" y="2614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99" name="Oval 70"/>
            <p:cNvSpPr>
              <a:spLocks noChangeArrowheads="1"/>
            </p:cNvSpPr>
            <p:nvPr/>
          </p:nvSpPr>
          <p:spPr bwMode="auto">
            <a:xfrm>
              <a:off x="3969" y="2614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0" name="Oval 72"/>
            <p:cNvSpPr>
              <a:spLocks noChangeArrowheads="1"/>
            </p:cNvSpPr>
            <p:nvPr/>
          </p:nvSpPr>
          <p:spPr bwMode="auto">
            <a:xfrm>
              <a:off x="3742" y="93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1" name="Oval 73"/>
            <p:cNvSpPr>
              <a:spLocks noChangeArrowheads="1"/>
            </p:cNvSpPr>
            <p:nvPr/>
          </p:nvSpPr>
          <p:spPr bwMode="auto">
            <a:xfrm>
              <a:off x="3787" y="379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2" name="Oval 75"/>
            <p:cNvSpPr>
              <a:spLocks noChangeArrowheads="1"/>
            </p:cNvSpPr>
            <p:nvPr/>
          </p:nvSpPr>
          <p:spPr bwMode="auto">
            <a:xfrm>
              <a:off x="4377" y="329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3" name="Oval 76"/>
            <p:cNvSpPr>
              <a:spLocks noChangeArrowheads="1"/>
            </p:cNvSpPr>
            <p:nvPr/>
          </p:nvSpPr>
          <p:spPr bwMode="auto">
            <a:xfrm>
              <a:off x="4830" y="252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4" name="Oval 77"/>
            <p:cNvSpPr>
              <a:spLocks noChangeArrowheads="1"/>
            </p:cNvSpPr>
            <p:nvPr/>
          </p:nvSpPr>
          <p:spPr bwMode="auto">
            <a:xfrm>
              <a:off x="4694" y="1797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5" name="Oval 78"/>
            <p:cNvSpPr>
              <a:spLocks noChangeArrowheads="1"/>
            </p:cNvSpPr>
            <p:nvPr/>
          </p:nvSpPr>
          <p:spPr bwMode="auto">
            <a:xfrm>
              <a:off x="4059" y="125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6" name="Oval 79"/>
            <p:cNvSpPr>
              <a:spLocks noChangeArrowheads="1"/>
            </p:cNvSpPr>
            <p:nvPr/>
          </p:nvSpPr>
          <p:spPr bwMode="auto">
            <a:xfrm>
              <a:off x="3334" y="1253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7" name="Oval 80"/>
            <p:cNvSpPr>
              <a:spLocks noChangeArrowheads="1"/>
            </p:cNvSpPr>
            <p:nvPr/>
          </p:nvSpPr>
          <p:spPr bwMode="auto">
            <a:xfrm>
              <a:off x="2699" y="202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8" name="Oval 81"/>
            <p:cNvSpPr>
              <a:spLocks noChangeArrowheads="1"/>
            </p:cNvSpPr>
            <p:nvPr/>
          </p:nvSpPr>
          <p:spPr bwMode="auto">
            <a:xfrm>
              <a:off x="2744" y="279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09" name="Oval 82"/>
            <p:cNvSpPr>
              <a:spLocks noChangeArrowheads="1"/>
            </p:cNvSpPr>
            <p:nvPr/>
          </p:nvSpPr>
          <p:spPr bwMode="auto">
            <a:xfrm>
              <a:off x="3288" y="338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10" name="Oval 83"/>
            <p:cNvSpPr>
              <a:spLocks noChangeArrowheads="1"/>
            </p:cNvSpPr>
            <p:nvPr/>
          </p:nvSpPr>
          <p:spPr bwMode="auto">
            <a:xfrm>
              <a:off x="3787" y="329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11" name="Oval 84"/>
            <p:cNvSpPr>
              <a:spLocks noChangeArrowheads="1"/>
            </p:cNvSpPr>
            <p:nvPr/>
          </p:nvSpPr>
          <p:spPr bwMode="auto">
            <a:xfrm>
              <a:off x="3742" y="1480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12" name="Oval 85"/>
            <p:cNvSpPr>
              <a:spLocks noChangeArrowheads="1"/>
            </p:cNvSpPr>
            <p:nvPr/>
          </p:nvSpPr>
          <p:spPr bwMode="auto">
            <a:xfrm>
              <a:off x="2971" y="1525"/>
              <a:ext cx="1633" cy="181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413" name="Oval 86"/>
            <p:cNvSpPr>
              <a:spLocks noChangeArrowheads="1"/>
            </p:cNvSpPr>
            <p:nvPr/>
          </p:nvSpPr>
          <p:spPr bwMode="auto">
            <a:xfrm>
              <a:off x="2699" y="1253"/>
              <a:ext cx="2177" cy="23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sp>
        <p:nvSpPr>
          <p:cNvPr id="14341" name="Oval 87"/>
          <p:cNvSpPr>
            <a:spLocks noChangeArrowheads="1"/>
          </p:cNvSpPr>
          <p:nvPr/>
        </p:nvSpPr>
        <p:spPr bwMode="auto">
          <a:xfrm>
            <a:off x="3851275" y="1557338"/>
            <a:ext cx="4319588" cy="453548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4246" name="Group 150"/>
          <p:cNvGraphicFramePr>
            <a:graphicFrameLocks noGrp="1"/>
          </p:cNvGraphicFramePr>
          <p:nvPr>
            <p:ph idx="1"/>
          </p:nvPr>
        </p:nvGraphicFramePr>
        <p:xfrm>
          <a:off x="457200" y="4365625"/>
          <a:ext cx="2674938" cy="1760538"/>
        </p:xfrm>
        <a:graphic>
          <a:graphicData uri="http://schemas.openxmlformats.org/drawingml/2006/table">
            <a:tbl>
              <a:tblPr/>
              <a:tblGrid>
                <a:gridCol w="58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electron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proton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neutron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66" name="Line 108"/>
          <p:cNvSpPr>
            <a:spLocks noChangeShapeType="1"/>
          </p:cNvSpPr>
          <p:nvPr/>
        </p:nvSpPr>
        <p:spPr bwMode="auto">
          <a:xfrm flipV="1">
            <a:off x="1258888" y="1412875"/>
            <a:ext cx="4249737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7" name="Line 109"/>
          <p:cNvSpPr>
            <a:spLocks noChangeShapeType="1"/>
          </p:cNvSpPr>
          <p:nvPr/>
        </p:nvSpPr>
        <p:spPr bwMode="auto">
          <a:xfrm>
            <a:off x="1258888" y="2060575"/>
            <a:ext cx="3457575" cy="3744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8" name="Oval 111"/>
          <p:cNvSpPr>
            <a:spLocks noChangeArrowheads="1"/>
          </p:cNvSpPr>
          <p:nvPr/>
        </p:nvSpPr>
        <p:spPr bwMode="auto">
          <a:xfrm>
            <a:off x="684213" y="45815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4369" name="Oval 112"/>
          <p:cNvSpPr>
            <a:spLocks noChangeArrowheads="1"/>
          </p:cNvSpPr>
          <p:nvPr/>
        </p:nvSpPr>
        <p:spPr bwMode="auto">
          <a:xfrm>
            <a:off x="611188" y="558958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4370" name="Oval 113"/>
          <p:cNvSpPr>
            <a:spLocks noChangeArrowheads="1"/>
          </p:cNvSpPr>
          <p:nvPr/>
        </p:nvSpPr>
        <p:spPr bwMode="auto">
          <a:xfrm>
            <a:off x="611188" y="5084763"/>
            <a:ext cx="288925" cy="2873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pSp>
        <p:nvGrpSpPr>
          <p:cNvPr id="14371" name="Group 129"/>
          <p:cNvGrpSpPr>
            <a:grpSpLocks/>
          </p:cNvGrpSpPr>
          <p:nvPr/>
        </p:nvGrpSpPr>
        <p:grpSpPr bwMode="auto">
          <a:xfrm>
            <a:off x="7235825" y="260350"/>
            <a:ext cx="1296988" cy="908050"/>
            <a:chOff x="4558" y="0"/>
            <a:chExt cx="817" cy="572"/>
          </a:xfrm>
        </p:grpSpPr>
        <p:sp>
          <p:nvSpPr>
            <p:cNvPr id="14373" name="Rectangle 128"/>
            <p:cNvSpPr>
              <a:spLocks noChangeArrowheads="1"/>
            </p:cNvSpPr>
            <p:nvPr/>
          </p:nvSpPr>
          <p:spPr bwMode="auto">
            <a:xfrm>
              <a:off x="4558" y="0"/>
              <a:ext cx="817" cy="57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74" name="Text Box 126"/>
            <p:cNvSpPr txBox="1">
              <a:spLocks noChangeArrowheads="1"/>
            </p:cNvSpPr>
            <p:nvPr/>
          </p:nvSpPr>
          <p:spPr bwMode="auto">
            <a:xfrm>
              <a:off x="4649" y="119"/>
              <a:ext cx="31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anose="030F0702030302020204" pitchFamily="66" charset="0"/>
                </a:rPr>
                <a:t>24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anose="030F0702030302020204" pitchFamily="66" charset="0"/>
                </a:rPr>
                <a:t>12</a:t>
              </a:r>
              <a:endParaRPr lang="en-US" altLang="en-US" sz="1200">
                <a:latin typeface="Comic Sans MS" panose="030F0702030302020204" pitchFamily="66" charset="0"/>
              </a:endParaRPr>
            </a:p>
          </p:txBody>
        </p:sp>
        <p:sp>
          <p:nvSpPr>
            <p:cNvPr id="14375" name="Text Box 127"/>
            <p:cNvSpPr txBox="1">
              <a:spLocks noChangeArrowheads="1"/>
            </p:cNvSpPr>
            <p:nvPr/>
          </p:nvSpPr>
          <p:spPr bwMode="auto">
            <a:xfrm>
              <a:off x="4876" y="119"/>
              <a:ext cx="4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/>
                <a:t>Mg</a:t>
              </a:r>
              <a:endParaRPr lang="en-US" altLang="en-US" sz="2400" b="1"/>
            </a:p>
          </p:txBody>
        </p:sp>
      </p:grpSp>
      <p:pic>
        <p:nvPicPr>
          <p:cNvPr id="14372" name="Picture 151" descr="animatom2_e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144" y="5362620"/>
            <a:ext cx="1009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339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95288" y="260350"/>
            <a:ext cx="82089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How many protons, electrons and neutrons does fluorine have?</a:t>
            </a:r>
            <a:endParaRPr lang="en-US" altLang="en-US" sz="2800" dirty="0">
              <a:latin typeface="Comic Sans MS" panose="030F0702030302020204" pitchFamily="66" charset="0"/>
            </a:endParaRPr>
          </a:p>
        </p:txBody>
      </p:sp>
      <p:grpSp>
        <p:nvGrpSpPr>
          <p:cNvPr id="9276" name="Group 60"/>
          <p:cNvGrpSpPr>
            <a:grpSpLocks/>
          </p:cNvGrpSpPr>
          <p:nvPr/>
        </p:nvGrpSpPr>
        <p:grpSpPr bwMode="auto">
          <a:xfrm>
            <a:off x="2124075" y="1484313"/>
            <a:ext cx="5472113" cy="3175000"/>
            <a:chOff x="1066" y="754"/>
            <a:chExt cx="3220" cy="1990"/>
          </a:xfrm>
        </p:grpSpPr>
        <p:grpSp>
          <p:nvGrpSpPr>
            <p:cNvPr id="15395" name="Group 9"/>
            <p:cNvGrpSpPr>
              <a:grpSpLocks/>
            </p:cNvGrpSpPr>
            <p:nvPr/>
          </p:nvGrpSpPr>
          <p:grpSpPr bwMode="auto">
            <a:xfrm>
              <a:off x="1066" y="1570"/>
              <a:ext cx="817" cy="572"/>
              <a:chOff x="4558" y="0"/>
              <a:chExt cx="817" cy="572"/>
            </a:xfrm>
          </p:grpSpPr>
          <p:sp>
            <p:nvSpPr>
              <p:cNvPr id="15403" name="Rectangle 10"/>
              <p:cNvSpPr>
                <a:spLocks noChangeArrowheads="1"/>
              </p:cNvSpPr>
              <p:nvPr/>
            </p:nvSpPr>
            <p:spPr bwMode="auto">
              <a:xfrm>
                <a:off x="4558" y="0"/>
                <a:ext cx="817" cy="57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15404" name="Text Box 11"/>
              <p:cNvSpPr txBox="1">
                <a:spLocks noChangeArrowheads="1"/>
              </p:cNvSpPr>
              <p:nvPr/>
            </p:nvSpPr>
            <p:spPr bwMode="auto">
              <a:xfrm>
                <a:off x="4649" y="119"/>
                <a:ext cx="318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>
                    <a:latin typeface="Comic Sans MS" panose="030F0702030302020204" pitchFamily="66" charset="0"/>
                  </a:rPr>
                  <a:t>19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>
                    <a:latin typeface="Comic Sans MS" panose="030F0702030302020204" pitchFamily="66" charset="0"/>
                  </a:rPr>
                  <a:t>9</a:t>
                </a:r>
              </a:p>
            </p:txBody>
          </p:sp>
          <p:sp>
            <p:nvSpPr>
              <p:cNvPr id="15405" name="Text Box 12"/>
              <p:cNvSpPr txBox="1">
                <a:spLocks noChangeArrowheads="1"/>
              </p:cNvSpPr>
              <p:nvPr/>
            </p:nvSpPr>
            <p:spPr bwMode="auto">
              <a:xfrm>
                <a:off x="4876" y="119"/>
                <a:ext cx="4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2400" b="1"/>
                  <a:t>F</a:t>
                </a:r>
                <a:endParaRPr lang="en-US" altLang="en-US" sz="2400" b="1"/>
              </a:p>
            </p:txBody>
          </p:sp>
        </p:grpSp>
        <p:sp>
          <p:nvSpPr>
            <p:cNvPr id="15396" name="Text Box 14"/>
            <p:cNvSpPr txBox="1">
              <a:spLocks noChangeArrowheads="1"/>
            </p:cNvSpPr>
            <p:nvPr/>
          </p:nvSpPr>
          <p:spPr bwMode="auto">
            <a:xfrm>
              <a:off x="2426" y="754"/>
              <a:ext cx="1860" cy="67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 u="sng">
                  <a:latin typeface="Comic Sans MS" panose="030F0702030302020204" pitchFamily="66" charset="0"/>
                </a:rPr>
                <a:t>Atomic weight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anose="030F0702030302020204" pitchFamily="66" charset="0"/>
                </a:rPr>
                <a:t>Number of protons </a:t>
              </a:r>
              <a:r>
                <a:rPr lang="en-GB" altLang="en-US" sz="1800" b="1">
                  <a:latin typeface="Comic Sans MS" panose="030F0702030302020204" pitchFamily="66" charset="0"/>
                </a:rPr>
                <a:t>AND</a:t>
              </a:r>
              <a:r>
                <a:rPr lang="en-GB" altLang="en-US" sz="1800">
                  <a:latin typeface="Comic Sans MS" panose="030F0702030302020204" pitchFamily="66" charset="0"/>
                </a:rPr>
                <a:t> neutrons</a:t>
              </a:r>
              <a:endParaRPr lang="en-US" altLang="en-US" sz="1800">
                <a:latin typeface="Comic Sans MS" panose="030F0702030302020204" pitchFamily="66" charset="0"/>
              </a:endParaRPr>
            </a:p>
          </p:txBody>
        </p:sp>
        <p:grpSp>
          <p:nvGrpSpPr>
            <p:cNvPr id="15397" name="Group 17"/>
            <p:cNvGrpSpPr>
              <a:grpSpLocks/>
            </p:cNvGrpSpPr>
            <p:nvPr/>
          </p:nvGrpSpPr>
          <p:grpSpPr bwMode="auto">
            <a:xfrm>
              <a:off x="1156" y="935"/>
              <a:ext cx="1270" cy="907"/>
              <a:chOff x="1156" y="935"/>
              <a:chExt cx="1270" cy="907"/>
            </a:xfrm>
          </p:grpSpPr>
          <p:sp>
            <p:nvSpPr>
              <p:cNvPr id="15401" name="Oval 15"/>
              <p:cNvSpPr>
                <a:spLocks noChangeArrowheads="1"/>
              </p:cNvSpPr>
              <p:nvPr/>
            </p:nvSpPr>
            <p:spPr bwMode="auto">
              <a:xfrm>
                <a:off x="1156" y="1616"/>
                <a:ext cx="227" cy="22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15402" name="Line 16"/>
              <p:cNvSpPr>
                <a:spLocks noChangeShapeType="1"/>
              </p:cNvSpPr>
              <p:nvPr/>
            </p:nvSpPr>
            <p:spPr bwMode="auto">
              <a:xfrm flipV="1">
                <a:off x="1338" y="935"/>
                <a:ext cx="1088" cy="68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398" name="Oval 18"/>
            <p:cNvSpPr>
              <a:spLocks noChangeArrowheads="1"/>
            </p:cNvSpPr>
            <p:nvPr/>
          </p:nvSpPr>
          <p:spPr bwMode="auto">
            <a:xfrm>
              <a:off x="1156" y="1842"/>
              <a:ext cx="227" cy="227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5399" name="Line 19"/>
            <p:cNvSpPr>
              <a:spLocks noChangeShapeType="1"/>
            </p:cNvSpPr>
            <p:nvPr/>
          </p:nvSpPr>
          <p:spPr bwMode="auto">
            <a:xfrm>
              <a:off x="1383" y="2024"/>
              <a:ext cx="1043" cy="4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0" name="Text Box 20"/>
            <p:cNvSpPr txBox="1">
              <a:spLocks noChangeArrowheads="1"/>
            </p:cNvSpPr>
            <p:nvPr/>
          </p:nvSpPr>
          <p:spPr bwMode="auto">
            <a:xfrm>
              <a:off x="2426" y="1979"/>
              <a:ext cx="1860" cy="76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 u="sng">
                  <a:latin typeface="Comic Sans MS" panose="030F0702030302020204" pitchFamily="66" charset="0"/>
                </a:rPr>
                <a:t>Atomic number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anose="030F0702030302020204" pitchFamily="66" charset="0"/>
                </a:rPr>
                <a:t>Number of protons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anose="030F0702030302020204" pitchFamily="66" charset="0"/>
                </a:rPr>
                <a:t>(Number of electrons too)</a:t>
              </a:r>
              <a:endParaRPr lang="en-US" altLang="en-US" sz="1800">
                <a:latin typeface="Comic Sans MS" panose="030F0702030302020204" pitchFamily="66" charset="0"/>
              </a:endParaRPr>
            </a:p>
          </p:txBody>
        </p:sp>
      </p:grpSp>
      <p:graphicFrame>
        <p:nvGraphicFramePr>
          <p:cNvPr id="927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768802"/>
              </p:ext>
            </p:extLst>
          </p:nvPr>
        </p:nvGraphicFramePr>
        <p:xfrm>
          <a:off x="320589" y="4426723"/>
          <a:ext cx="2962275" cy="1760538"/>
        </p:xfrm>
        <a:graphic>
          <a:graphicData uri="http://schemas.openxmlformats.org/drawingml/2006/table">
            <a:tbl>
              <a:tblPr/>
              <a:tblGrid>
                <a:gridCol w="58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electron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Proton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Neutron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277" name="Group 61"/>
          <p:cNvGrpSpPr>
            <a:grpSpLocks/>
          </p:cNvGrpSpPr>
          <p:nvPr/>
        </p:nvGrpSpPr>
        <p:grpSpPr bwMode="auto">
          <a:xfrm>
            <a:off x="474577" y="4642623"/>
            <a:ext cx="288925" cy="1295400"/>
            <a:chOff x="657" y="3158"/>
            <a:chExt cx="182" cy="816"/>
          </a:xfrm>
        </p:grpSpPr>
        <p:sp>
          <p:nvSpPr>
            <p:cNvPr id="15392" name="Oval 53"/>
            <p:cNvSpPr>
              <a:spLocks noChangeArrowheads="1"/>
            </p:cNvSpPr>
            <p:nvPr/>
          </p:nvSpPr>
          <p:spPr bwMode="auto">
            <a:xfrm>
              <a:off x="703" y="315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5393" name="Oval 54"/>
            <p:cNvSpPr>
              <a:spLocks noChangeArrowheads="1"/>
            </p:cNvSpPr>
            <p:nvPr/>
          </p:nvSpPr>
          <p:spPr bwMode="auto">
            <a:xfrm>
              <a:off x="657" y="379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5394" name="Oval 55"/>
            <p:cNvSpPr>
              <a:spLocks noChangeArrowheads="1"/>
            </p:cNvSpPr>
            <p:nvPr/>
          </p:nvSpPr>
          <p:spPr bwMode="auto">
            <a:xfrm>
              <a:off x="657" y="3475"/>
              <a:ext cx="182" cy="181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2635164" y="4571186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9</a:t>
            </a:r>
            <a:endParaRPr lang="en-US" altLang="en-US" sz="1800" b="1">
              <a:solidFill>
                <a:srgbClr val="FF0000"/>
              </a:solidFill>
            </a:endParaRP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2635164" y="5145861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9</a:t>
            </a:r>
            <a:endParaRPr lang="en-US" altLang="en-US" sz="1800" b="1">
              <a:solidFill>
                <a:srgbClr val="FF0000"/>
              </a:solidFill>
            </a:endParaRP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2635164" y="5722123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10</a:t>
            </a:r>
            <a:endParaRPr lang="en-US" altLang="en-US" sz="1800" b="1">
              <a:solidFill>
                <a:srgbClr val="FF0000"/>
              </a:solidFill>
            </a:endParaRPr>
          </a:p>
        </p:txBody>
      </p:sp>
      <p:sp>
        <p:nvSpPr>
          <p:cNvPr id="23" name="Oval 150"/>
          <p:cNvSpPr>
            <a:spLocks noChangeArrowheads="1"/>
          </p:cNvSpPr>
          <p:nvPr/>
        </p:nvSpPr>
        <p:spPr bwMode="auto">
          <a:xfrm>
            <a:off x="7574891" y="5431621"/>
            <a:ext cx="139834" cy="1168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4" name="Oval 151"/>
          <p:cNvSpPr>
            <a:spLocks noChangeArrowheads="1"/>
          </p:cNvSpPr>
          <p:nvPr/>
        </p:nvSpPr>
        <p:spPr bwMode="auto">
          <a:xfrm>
            <a:off x="7679382" y="5519454"/>
            <a:ext cx="139834" cy="1168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5" name="Oval 152"/>
          <p:cNvSpPr>
            <a:spLocks noChangeArrowheads="1"/>
          </p:cNvSpPr>
          <p:nvPr/>
        </p:nvSpPr>
        <p:spPr bwMode="auto">
          <a:xfrm>
            <a:off x="7749300" y="5285019"/>
            <a:ext cx="139834" cy="1168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6" name="Oval 153"/>
          <p:cNvSpPr>
            <a:spLocks noChangeArrowheads="1"/>
          </p:cNvSpPr>
          <p:nvPr/>
        </p:nvSpPr>
        <p:spPr bwMode="auto">
          <a:xfrm>
            <a:off x="7853791" y="5402559"/>
            <a:ext cx="139834" cy="1168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9" name="Oval 157"/>
          <p:cNvSpPr>
            <a:spLocks noChangeArrowheads="1"/>
          </p:cNvSpPr>
          <p:nvPr/>
        </p:nvSpPr>
        <p:spPr bwMode="auto">
          <a:xfrm>
            <a:off x="7958282" y="5431621"/>
            <a:ext cx="139834" cy="1168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" name="Oval 159"/>
          <p:cNvSpPr>
            <a:spLocks noChangeArrowheads="1"/>
          </p:cNvSpPr>
          <p:nvPr/>
        </p:nvSpPr>
        <p:spPr bwMode="auto">
          <a:xfrm>
            <a:off x="7749300" y="5607286"/>
            <a:ext cx="139834" cy="1168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1" name="Oval 160"/>
          <p:cNvSpPr>
            <a:spLocks noChangeArrowheads="1"/>
          </p:cNvSpPr>
          <p:nvPr/>
        </p:nvSpPr>
        <p:spPr bwMode="auto">
          <a:xfrm>
            <a:off x="7888365" y="5636349"/>
            <a:ext cx="139834" cy="1168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3" name="Oval 163"/>
          <p:cNvSpPr>
            <a:spLocks noChangeArrowheads="1"/>
          </p:cNvSpPr>
          <p:nvPr/>
        </p:nvSpPr>
        <p:spPr bwMode="auto">
          <a:xfrm>
            <a:off x="7853791" y="5519454"/>
            <a:ext cx="139834" cy="11689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4" name="Oval 164"/>
          <p:cNvSpPr>
            <a:spLocks noChangeArrowheads="1"/>
          </p:cNvSpPr>
          <p:nvPr/>
        </p:nvSpPr>
        <p:spPr bwMode="auto">
          <a:xfrm>
            <a:off x="7992856" y="5548516"/>
            <a:ext cx="139834" cy="11689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5" name="Oval 165"/>
          <p:cNvSpPr>
            <a:spLocks noChangeArrowheads="1"/>
          </p:cNvSpPr>
          <p:nvPr/>
        </p:nvSpPr>
        <p:spPr bwMode="auto">
          <a:xfrm>
            <a:off x="7609466" y="5636349"/>
            <a:ext cx="139834" cy="11689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6" name="Oval 166"/>
          <p:cNvSpPr>
            <a:spLocks noChangeArrowheads="1"/>
          </p:cNvSpPr>
          <p:nvPr/>
        </p:nvSpPr>
        <p:spPr bwMode="auto">
          <a:xfrm>
            <a:off x="7713957" y="5402559"/>
            <a:ext cx="139834" cy="11689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7" name="Oval 167"/>
          <p:cNvSpPr>
            <a:spLocks noChangeArrowheads="1"/>
          </p:cNvSpPr>
          <p:nvPr/>
        </p:nvSpPr>
        <p:spPr bwMode="auto">
          <a:xfrm>
            <a:off x="7853791" y="5285019"/>
            <a:ext cx="139834" cy="11689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8" name="Oval 169"/>
          <p:cNvSpPr>
            <a:spLocks noChangeArrowheads="1"/>
          </p:cNvSpPr>
          <p:nvPr/>
        </p:nvSpPr>
        <p:spPr bwMode="auto">
          <a:xfrm>
            <a:off x="8097348" y="5461330"/>
            <a:ext cx="139834" cy="11689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9" name="Oval 170"/>
          <p:cNvSpPr>
            <a:spLocks noChangeArrowheads="1"/>
          </p:cNvSpPr>
          <p:nvPr/>
        </p:nvSpPr>
        <p:spPr bwMode="auto">
          <a:xfrm>
            <a:off x="7609466" y="5314727"/>
            <a:ext cx="139834" cy="11689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" name="Oval 171"/>
          <p:cNvSpPr>
            <a:spLocks noChangeArrowheads="1"/>
          </p:cNvSpPr>
          <p:nvPr/>
        </p:nvSpPr>
        <p:spPr bwMode="auto">
          <a:xfrm>
            <a:off x="7783874" y="5695119"/>
            <a:ext cx="139834" cy="11689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2" name="Oval 176"/>
          <p:cNvSpPr>
            <a:spLocks noChangeArrowheads="1"/>
          </p:cNvSpPr>
          <p:nvPr/>
        </p:nvSpPr>
        <p:spPr bwMode="auto">
          <a:xfrm>
            <a:off x="8376248" y="6105219"/>
            <a:ext cx="69917" cy="5877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4" name="Oval 179"/>
          <p:cNvSpPr>
            <a:spLocks noChangeArrowheads="1"/>
          </p:cNvSpPr>
          <p:nvPr/>
        </p:nvSpPr>
        <p:spPr bwMode="auto">
          <a:xfrm>
            <a:off x="8131922" y="4787086"/>
            <a:ext cx="69917" cy="5877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5" name="Oval 180"/>
          <p:cNvSpPr>
            <a:spLocks noChangeArrowheads="1"/>
          </p:cNvSpPr>
          <p:nvPr/>
        </p:nvSpPr>
        <p:spPr bwMode="auto">
          <a:xfrm>
            <a:off x="7574891" y="4787086"/>
            <a:ext cx="69917" cy="5877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6" name="Oval 181"/>
          <p:cNvSpPr>
            <a:spLocks noChangeArrowheads="1"/>
          </p:cNvSpPr>
          <p:nvPr/>
        </p:nvSpPr>
        <p:spPr bwMode="auto">
          <a:xfrm>
            <a:off x="7087009" y="5285019"/>
            <a:ext cx="69917" cy="5877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7" name="Oval 182"/>
          <p:cNvSpPr>
            <a:spLocks noChangeArrowheads="1"/>
          </p:cNvSpPr>
          <p:nvPr/>
        </p:nvSpPr>
        <p:spPr bwMode="auto">
          <a:xfrm>
            <a:off x="7121583" y="5782951"/>
            <a:ext cx="69917" cy="5877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8" name="Oval 183"/>
          <p:cNvSpPr>
            <a:spLocks noChangeArrowheads="1"/>
          </p:cNvSpPr>
          <p:nvPr/>
        </p:nvSpPr>
        <p:spPr bwMode="auto">
          <a:xfrm>
            <a:off x="7539548" y="6163989"/>
            <a:ext cx="69917" cy="5877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9" name="Oval 184"/>
          <p:cNvSpPr>
            <a:spLocks noChangeArrowheads="1"/>
          </p:cNvSpPr>
          <p:nvPr/>
        </p:nvSpPr>
        <p:spPr bwMode="auto">
          <a:xfrm>
            <a:off x="7922940" y="6105219"/>
            <a:ext cx="69917" cy="5877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0" name="Oval 185"/>
          <p:cNvSpPr>
            <a:spLocks noChangeArrowheads="1"/>
          </p:cNvSpPr>
          <p:nvPr/>
        </p:nvSpPr>
        <p:spPr bwMode="auto">
          <a:xfrm>
            <a:off x="7888365" y="4933689"/>
            <a:ext cx="69917" cy="5877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1" name="Oval 186"/>
          <p:cNvSpPr>
            <a:spLocks noChangeArrowheads="1"/>
          </p:cNvSpPr>
          <p:nvPr/>
        </p:nvSpPr>
        <p:spPr bwMode="auto">
          <a:xfrm>
            <a:off x="7295992" y="4962751"/>
            <a:ext cx="1254664" cy="117153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2" name="Oval 187"/>
          <p:cNvSpPr>
            <a:spLocks noChangeArrowheads="1"/>
          </p:cNvSpPr>
          <p:nvPr/>
        </p:nvSpPr>
        <p:spPr bwMode="auto">
          <a:xfrm>
            <a:off x="7087009" y="4787086"/>
            <a:ext cx="1672629" cy="149379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411201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72" grpId="0"/>
      <p:bldP spid="9273" grpId="0"/>
      <p:bldP spid="92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Comic Sans MS" panose="030F0702030302020204" pitchFamily="66" charset="0"/>
              </a:rPr>
              <a:t>How does this look?</a:t>
            </a:r>
            <a:br>
              <a:rPr lang="en-GB" altLang="en-US" sz="3200">
                <a:latin typeface="Comic Sans MS" panose="030F0702030302020204" pitchFamily="66" charset="0"/>
              </a:rPr>
            </a:br>
            <a:endParaRPr lang="en-US" altLang="en-US" sz="3200">
              <a:latin typeface="Comic Sans MS" panose="030F0702030302020204" pitchFamily="66" charset="0"/>
            </a:endParaRPr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1187450" y="2060575"/>
            <a:ext cx="1296988" cy="908050"/>
            <a:chOff x="4558" y="0"/>
            <a:chExt cx="817" cy="572"/>
          </a:xfrm>
        </p:grpSpPr>
        <p:sp>
          <p:nvSpPr>
            <p:cNvPr id="16445" name="Rectangle 5"/>
            <p:cNvSpPr>
              <a:spLocks noChangeArrowheads="1"/>
            </p:cNvSpPr>
            <p:nvPr/>
          </p:nvSpPr>
          <p:spPr bwMode="auto">
            <a:xfrm>
              <a:off x="4558" y="0"/>
              <a:ext cx="817" cy="57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6446" name="Text Box 6"/>
            <p:cNvSpPr txBox="1">
              <a:spLocks noChangeArrowheads="1"/>
            </p:cNvSpPr>
            <p:nvPr/>
          </p:nvSpPr>
          <p:spPr bwMode="auto">
            <a:xfrm>
              <a:off x="4649" y="119"/>
              <a:ext cx="31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anose="030F0702030302020204" pitchFamily="66" charset="0"/>
                </a:rPr>
                <a:t>19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16447" name="Text Box 7"/>
            <p:cNvSpPr txBox="1">
              <a:spLocks noChangeArrowheads="1"/>
            </p:cNvSpPr>
            <p:nvPr/>
          </p:nvSpPr>
          <p:spPr bwMode="auto">
            <a:xfrm>
              <a:off x="4876" y="119"/>
              <a:ext cx="4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/>
                <a:t>F</a:t>
              </a:r>
              <a:endParaRPr lang="en-US" altLang="en-US" sz="2400" b="1"/>
            </a:p>
          </p:txBody>
        </p:sp>
      </p:grpSp>
      <p:graphicFrame>
        <p:nvGraphicFramePr>
          <p:cNvPr id="6218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18999"/>
              </p:ext>
            </p:extLst>
          </p:nvPr>
        </p:nvGraphicFramePr>
        <p:xfrm>
          <a:off x="457200" y="4364038"/>
          <a:ext cx="2674938" cy="1760538"/>
        </p:xfrm>
        <a:graphic>
          <a:graphicData uri="http://schemas.openxmlformats.org/drawingml/2006/table">
            <a:tbl>
              <a:tblPr/>
              <a:tblGrid>
                <a:gridCol w="58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electron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Proton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Neutron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12" name="Oval 106"/>
          <p:cNvSpPr>
            <a:spLocks noChangeArrowheads="1"/>
          </p:cNvSpPr>
          <p:nvPr/>
        </p:nvSpPr>
        <p:spPr bwMode="auto">
          <a:xfrm>
            <a:off x="684213" y="4579938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13" name="Oval 107"/>
          <p:cNvSpPr>
            <a:spLocks noChangeArrowheads="1"/>
          </p:cNvSpPr>
          <p:nvPr/>
        </p:nvSpPr>
        <p:spPr bwMode="auto">
          <a:xfrm>
            <a:off x="611188" y="5588001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14" name="Oval 108"/>
          <p:cNvSpPr>
            <a:spLocks noChangeArrowheads="1"/>
          </p:cNvSpPr>
          <p:nvPr/>
        </p:nvSpPr>
        <p:spPr bwMode="auto">
          <a:xfrm>
            <a:off x="611188" y="5083176"/>
            <a:ext cx="288925" cy="2873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15" name="Oval 150"/>
          <p:cNvSpPr>
            <a:spLocks noChangeArrowheads="1"/>
          </p:cNvSpPr>
          <p:nvPr/>
        </p:nvSpPr>
        <p:spPr bwMode="auto">
          <a:xfrm>
            <a:off x="5508625" y="37893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16" name="Oval 151"/>
          <p:cNvSpPr>
            <a:spLocks noChangeArrowheads="1"/>
          </p:cNvSpPr>
          <p:nvPr/>
        </p:nvSpPr>
        <p:spPr bwMode="auto">
          <a:xfrm>
            <a:off x="5724525" y="40052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17" name="Oval 152"/>
          <p:cNvSpPr>
            <a:spLocks noChangeArrowheads="1"/>
          </p:cNvSpPr>
          <p:nvPr/>
        </p:nvSpPr>
        <p:spPr bwMode="auto">
          <a:xfrm>
            <a:off x="5868988" y="34290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18" name="Oval 153"/>
          <p:cNvSpPr>
            <a:spLocks noChangeArrowheads="1"/>
          </p:cNvSpPr>
          <p:nvPr/>
        </p:nvSpPr>
        <p:spPr bwMode="auto">
          <a:xfrm>
            <a:off x="6084888" y="37179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19" name="Oval 155"/>
          <p:cNvSpPr>
            <a:spLocks noChangeArrowheads="1"/>
          </p:cNvSpPr>
          <p:nvPr/>
        </p:nvSpPr>
        <p:spPr bwMode="auto">
          <a:xfrm>
            <a:off x="5435600" y="40052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0" name="Oval 156"/>
          <p:cNvSpPr>
            <a:spLocks noChangeArrowheads="1"/>
          </p:cNvSpPr>
          <p:nvPr/>
        </p:nvSpPr>
        <p:spPr bwMode="auto">
          <a:xfrm>
            <a:off x="6659563" y="41497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1" name="Oval 157"/>
          <p:cNvSpPr>
            <a:spLocks noChangeArrowheads="1"/>
          </p:cNvSpPr>
          <p:nvPr/>
        </p:nvSpPr>
        <p:spPr bwMode="auto">
          <a:xfrm>
            <a:off x="6300788" y="37893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2" name="Oval 159"/>
          <p:cNvSpPr>
            <a:spLocks noChangeArrowheads="1"/>
          </p:cNvSpPr>
          <p:nvPr/>
        </p:nvSpPr>
        <p:spPr bwMode="auto">
          <a:xfrm>
            <a:off x="5868988" y="42211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3" name="Oval 160"/>
          <p:cNvSpPr>
            <a:spLocks noChangeArrowheads="1"/>
          </p:cNvSpPr>
          <p:nvPr/>
        </p:nvSpPr>
        <p:spPr bwMode="auto">
          <a:xfrm>
            <a:off x="6156325" y="42926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4" name="Oval 161"/>
          <p:cNvSpPr>
            <a:spLocks noChangeArrowheads="1"/>
          </p:cNvSpPr>
          <p:nvPr/>
        </p:nvSpPr>
        <p:spPr bwMode="auto">
          <a:xfrm>
            <a:off x="6372225" y="35020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5" name="Oval 163"/>
          <p:cNvSpPr>
            <a:spLocks noChangeArrowheads="1"/>
          </p:cNvSpPr>
          <p:nvPr/>
        </p:nvSpPr>
        <p:spPr bwMode="auto">
          <a:xfrm>
            <a:off x="6084888" y="4005263"/>
            <a:ext cx="288925" cy="2873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6" name="Oval 164"/>
          <p:cNvSpPr>
            <a:spLocks noChangeArrowheads="1"/>
          </p:cNvSpPr>
          <p:nvPr/>
        </p:nvSpPr>
        <p:spPr bwMode="auto">
          <a:xfrm>
            <a:off x="6372225" y="4076700"/>
            <a:ext cx="288925" cy="2873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7" name="Oval 165"/>
          <p:cNvSpPr>
            <a:spLocks noChangeArrowheads="1"/>
          </p:cNvSpPr>
          <p:nvPr/>
        </p:nvSpPr>
        <p:spPr bwMode="auto">
          <a:xfrm>
            <a:off x="5580063" y="4292600"/>
            <a:ext cx="288925" cy="2873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8" name="Oval 166"/>
          <p:cNvSpPr>
            <a:spLocks noChangeArrowheads="1"/>
          </p:cNvSpPr>
          <p:nvPr/>
        </p:nvSpPr>
        <p:spPr bwMode="auto">
          <a:xfrm>
            <a:off x="5795963" y="3717925"/>
            <a:ext cx="288925" cy="2873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29" name="Oval 167"/>
          <p:cNvSpPr>
            <a:spLocks noChangeArrowheads="1"/>
          </p:cNvSpPr>
          <p:nvPr/>
        </p:nvSpPr>
        <p:spPr bwMode="auto">
          <a:xfrm>
            <a:off x="6084888" y="3429000"/>
            <a:ext cx="288925" cy="2873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0" name="Oval 169"/>
          <p:cNvSpPr>
            <a:spLocks noChangeArrowheads="1"/>
          </p:cNvSpPr>
          <p:nvPr/>
        </p:nvSpPr>
        <p:spPr bwMode="auto">
          <a:xfrm>
            <a:off x="6588125" y="3862388"/>
            <a:ext cx="288925" cy="2873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1" name="Oval 170"/>
          <p:cNvSpPr>
            <a:spLocks noChangeArrowheads="1"/>
          </p:cNvSpPr>
          <p:nvPr/>
        </p:nvSpPr>
        <p:spPr bwMode="auto">
          <a:xfrm>
            <a:off x="5580063" y="3502025"/>
            <a:ext cx="288925" cy="2873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2" name="Oval 171"/>
          <p:cNvSpPr>
            <a:spLocks noChangeArrowheads="1"/>
          </p:cNvSpPr>
          <p:nvPr/>
        </p:nvSpPr>
        <p:spPr bwMode="auto">
          <a:xfrm>
            <a:off x="5940425" y="4437063"/>
            <a:ext cx="288925" cy="2873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3" name="Oval 172"/>
          <p:cNvSpPr>
            <a:spLocks noChangeArrowheads="1"/>
          </p:cNvSpPr>
          <p:nvPr/>
        </p:nvSpPr>
        <p:spPr bwMode="auto">
          <a:xfrm>
            <a:off x="6443663" y="4365625"/>
            <a:ext cx="288925" cy="2873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4" name="Oval 176"/>
          <p:cNvSpPr>
            <a:spLocks noChangeArrowheads="1"/>
          </p:cNvSpPr>
          <p:nvPr/>
        </p:nvSpPr>
        <p:spPr bwMode="auto">
          <a:xfrm>
            <a:off x="7164388" y="54451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5" name="Oval 177"/>
          <p:cNvSpPr>
            <a:spLocks noChangeArrowheads="1"/>
          </p:cNvSpPr>
          <p:nvPr/>
        </p:nvSpPr>
        <p:spPr bwMode="auto">
          <a:xfrm>
            <a:off x="7883525" y="42211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6" name="Oval 179"/>
          <p:cNvSpPr>
            <a:spLocks noChangeArrowheads="1"/>
          </p:cNvSpPr>
          <p:nvPr/>
        </p:nvSpPr>
        <p:spPr bwMode="auto">
          <a:xfrm>
            <a:off x="6659563" y="22050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7" name="Oval 180"/>
          <p:cNvSpPr>
            <a:spLocks noChangeArrowheads="1"/>
          </p:cNvSpPr>
          <p:nvPr/>
        </p:nvSpPr>
        <p:spPr bwMode="auto">
          <a:xfrm>
            <a:off x="5508625" y="22050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8" name="Oval 181"/>
          <p:cNvSpPr>
            <a:spLocks noChangeArrowheads="1"/>
          </p:cNvSpPr>
          <p:nvPr/>
        </p:nvSpPr>
        <p:spPr bwMode="auto">
          <a:xfrm>
            <a:off x="4500563" y="34290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39" name="Oval 182"/>
          <p:cNvSpPr>
            <a:spLocks noChangeArrowheads="1"/>
          </p:cNvSpPr>
          <p:nvPr/>
        </p:nvSpPr>
        <p:spPr bwMode="auto">
          <a:xfrm>
            <a:off x="4572000" y="46529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40" name="Oval 183"/>
          <p:cNvSpPr>
            <a:spLocks noChangeArrowheads="1"/>
          </p:cNvSpPr>
          <p:nvPr/>
        </p:nvSpPr>
        <p:spPr bwMode="auto">
          <a:xfrm>
            <a:off x="5435600" y="558958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41" name="Oval 184"/>
          <p:cNvSpPr>
            <a:spLocks noChangeArrowheads="1"/>
          </p:cNvSpPr>
          <p:nvPr/>
        </p:nvSpPr>
        <p:spPr bwMode="auto">
          <a:xfrm>
            <a:off x="6227763" y="54451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42" name="Oval 185"/>
          <p:cNvSpPr>
            <a:spLocks noChangeArrowheads="1"/>
          </p:cNvSpPr>
          <p:nvPr/>
        </p:nvSpPr>
        <p:spPr bwMode="auto">
          <a:xfrm>
            <a:off x="6156325" y="25654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43" name="Oval 186"/>
          <p:cNvSpPr>
            <a:spLocks noChangeArrowheads="1"/>
          </p:cNvSpPr>
          <p:nvPr/>
        </p:nvSpPr>
        <p:spPr bwMode="auto">
          <a:xfrm>
            <a:off x="4932363" y="2636838"/>
            <a:ext cx="2592387" cy="28797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444" name="Oval 187"/>
          <p:cNvSpPr>
            <a:spLocks noChangeArrowheads="1"/>
          </p:cNvSpPr>
          <p:nvPr/>
        </p:nvSpPr>
        <p:spPr bwMode="auto">
          <a:xfrm>
            <a:off x="4500563" y="2205038"/>
            <a:ext cx="3455987" cy="367188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3335086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2124075" y="1484313"/>
            <a:ext cx="5472113" cy="3175000"/>
            <a:chOff x="1066" y="754"/>
            <a:chExt cx="3220" cy="1990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1066" y="1570"/>
              <a:ext cx="817" cy="572"/>
              <a:chOff x="4558" y="0"/>
              <a:chExt cx="817" cy="572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4558" y="0"/>
                <a:ext cx="817" cy="57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14" name="Text Box 11"/>
              <p:cNvSpPr txBox="1">
                <a:spLocks noChangeArrowheads="1"/>
              </p:cNvSpPr>
              <p:nvPr/>
            </p:nvSpPr>
            <p:spPr bwMode="auto">
              <a:xfrm>
                <a:off x="4649" y="119"/>
                <a:ext cx="318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>
                    <a:latin typeface="Comic Sans MS" panose="030F0702030302020204" pitchFamily="66" charset="0"/>
                  </a:rPr>
                  <a:t>16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>
                    <a:latin typeface="Comic Sans MS" panose="030F0702030302020204" pitchFamily="66" charset="0"/>
                  </a:rPr>
                  <a:t>8</a:t>
                </a:r>
              </a:p>
            </p:txBody>
          </p:sp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4876" y="119"/>
                <a:ext cx="4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2400" b="1" dirty="0"/>
                  <a:t>O</a:t>
                </a:r>
                <a:endParaRPr lang="en-US" altLang="en-US" sz="2400" b="1" dirty="0"/>
              </a:p>
            </p:txBody>
          </p:sp>
        </p:grp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2426" y="754"/>
              <a:ext cx="1860" cy="67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 u="sng">
                  <a:latin typeface="Comic Sans MS" panose="030F0702030302020204" pitchFamily="66" charset="0"/>
                </a:rPr>
                <a:t>Atomic weight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anose="030F0702030302020204" pitchFamily="66" charset="0"/>
                </a:rPr>
                <a:t>Number of protons </a:t>
              </a:r>
              <a:r>
                <a:rPr lang="en-GB" altLang="en-US" sz="1800" b="1">
                  <a:latin typeface="Comic Sans MS" panose="030F0702030302020204" pitchFamily="66" charset="0"/>
                </a:rPr>
                <a:t>AND</a:t>
              </a:r>
              <a:r>
                <a:rPr lang="en-GB" altLang="en-US" sz="1800">
                  <a:latin typeface="Comic Sans MS" panose="030F0702030302020204" pitchFamily="66" charset="0"/>
                </a:rPr>
                <a:t> neutrons</a:t>
              </a:r>
              <a:endParaRPr lang="en-US" altLang="en-US" sz="1800">
                <a:latin typeface="Comic Sans MS" panose="030F0702030302020204" pitchFamily="66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156" y="935"/>
              <a:ext cx="1270" cy="907"/>
              <a:chOff x="1156" y="935"/>
              <a:chExt cx="1270" cy="907"/>
            </a:xfrm>
          </p:grpSpPr>
          <p:sp>
            <p:nvSpPr>
              <p:cNvPr id="11" name="Oval 15"/>
              <p:cNvSpPr>
                <a:spLocks noChangeArrowheads="1"/>
              </p:cNvSpPr>
              <p:nvPr/>
            </p:nvSpPr>
            <p:spPr bwMode="auto">
              <a:xfrm>
                <a:off x="1156" y="1616"/>
                <a:ext cx="227" cy="22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12" name="Line 16"/>
              <p:cNvSpPr>
                <a:spLocks noChangeShapeType="1"/>
              </p:cNvSpPr>
              <p:nvPr/>
            </p:nvSpPr>
            <p:spPr bwMode="auto">
              <a:xfrm flipV="1">
                <a:off x="1338" y="935"/>
                <a:ext cx="1088" cy="68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Oval 18"/>
            <p:cNvSpPr>
              <a:spLocks noChangeArrowheads="1"/>
            </p:cNvSpPr>
            <p:nvPr/>
          </p:nvSpPr>
          <p:spPr bwMode="auto">
            <a:xfrm>
              <a:off x="1156" y="1842"/>
              <a:ext cx="227" cy="227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9" name="Line 19"/>
            <p:cNvSpPr>
              <a:spLocks noChangeShapeType="1"/>
            </p:cNvSpPr>
            <p:nvPr/>
          </p:nvSpPr>
          <p:spPr bwMode="auto">
            <a:xfrm>
              <a:off x="1383" y="2024"/>
              <a:ext cx="1043" cy="4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2426" y="1979"/>
              <a:ext cx="1860" cy="76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 u="sng">
                  <a:latin typeface="Comic Sans MS" panose="030F0702030302020204" pitchFamily="66" charset="0"/>
                </a:rPr>
                <a:t>Atomic number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anose="030F0702030302020204" pitchFamily="66" charset="0"/>
                </a:rPr>
                <a:t>Number of protons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anose="030F0702030302020204" pitchFamily="66" charset="0"/>
                </a:rPr>
                <a:t>(Number of electrons too)</a:t>
              </a:r>
              <a:endParaRPr lang="en-US" altLang="en-US" sz="18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087009" y="4787086"/>
            <a:ext cx="1672629" cy="1493798"/>
            <a:chOff x="7087009" y="4787086"/>
            <a:chExt cx="1672629" cy="1493798"/>
          </a:xfrm>
        </p:grpSpPr>
        <p:sp>
          <p:nvSpPr>
            <p:cNvPr id="19" name="Oval 150"/>
            <p:cNvSpPr>
              <a:spLocks noChangeArrowheads="1"/>
            </p:cNvSpPr>
            <p:nvPr/>
          </p:nvSpPr>
          <p:spPr bwMode="auto">
            <a:xfrm>
              <a:off x="7574891" y="5431621"/>
              <a:ext cx="139834" cy="1168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0" name="Oval 151"/>
            <p:cNvSpPr>
              <a:spLocks noChangeArrowheads="1"/>
            </p:cNvSpPr>
            <p:nvPr/>
          </p:nvSpPr>
          <p:spPr bwMode="auto">
            <a:xfrm>
              <a:off x="7679382" y="5519454"/>
              <a:ext cx="139834" cy="1168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1" name="Oval 152"/>
            <p:cNvSpPr>
              <a:spLocks noChangeArrowheads="1"/>
            </p:cNvSpPr>
            <p:nvPr/>
          </p:nvSpPr>
          <p:spPr bwMode="auto">
            <a:xfrm>
              <a:off x="7749300" y="5285019"/>
              <a:ext cx="139834" cy="1168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2" name="Oval 153"/>
            <p:cNvSpPr>
              <a:spLocks noChangeArrowheads="1"/>
            </p:cNvSpPr>
            <p:nvPr/>
          </p:nvSpPr>
          <p:spPr bwMode="auto">
            <a:xfrm>
              <a:off x="7853791" y="5402559"/>
              <a:ext cx="139834" cy="1168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3" name="Oval 157"/>
            <p:cNvSpPr>
              <a:spLocks noChangeArrowheads="1"/>
            </p:cNvSpPr>
            <p:nvPr/>
          </p:nvSpPr>
          <p:spPr bwMode="auto">
            <a:xfrm>
              <a:off x="7958282" y="5431621"/>
              <a:ext cx="139834" cy="1168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" name="Oval 159"/>
            <p:cNvSpPr>
              <a:spLocks noChangeArrowheads="1"/>
            </p:cNvSpPr>
            <p:nvPr/>
          </p:nvSpPr>
          <p:spPr bwMode="auto">
            <a:xfrm>
              <a:off x="7749300" y="5607286"/>
              <a:ext cx="139834" cy="1168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5" name="Oval 160"/>
            <p:cNvSpPr>
              <a:spLocks noChangeArrowheads="1"/>
            </p:cNvSpPr>
            <p:nvPr/>
          </p:nvSpPr>
          <p:spPr bwMode="auto">
            <a:xfrm>
              <a:off x="7888365" y="5636349"/>
              <a:ext cx="139834" cy="1168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" name="Oval 163"/>
            <p:cNvSpPr>
              <a:spLocks noChangeArrowheads="1"/>
            </p:cNvSpPr>
            <p:nvPr/>
          </p:nvSpPr>
          <p:spPr bwMode="auto">
            <a:xfrm>
              <a:off x="7853791" y="5519454"/>
              <a:ext cx="139834" cy="11689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7" name="Oval 164"/>
            <p:cNvSpPr>
              <a:spLocks noChangeArrowheads="1"/>
            </p:cNvSpPr>
            <p:nvPr/>
          </p:nvSpPr>
          <p:spPr bwMode="auto">
            <a:xfrm>
              <a:off x="7992856" y="5548516"/>
              <a:ext cx="139834" cy="11689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8" name="Oval 165"/>
            <p:cNvSpPr>
              <a:spLocks noChangeArrowheads="1"/>
            </p:cNvSpPr>
            <p:nvPr/>
          </p:nvSpPr>
          <p:spPr bwMode="auto">
            <a:xfrm>
              <a:off x="7609466" y="5636349"/>
              <a:ext cx="139834" cy="11689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9" name="Oval 166"/>
            <p:cNvSpPr>
              <a:spLocks noChangeArrowheads="1"/>
            </p:cNvSpPr>
            <p:nvPr/>
          </p:nvSpPr>
          <p:spPr bwMode="auto">
            <a:xfrm>
              <a:off x="7713957" y="5402559"/>
              <a:ext cx="139834" cy="11689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" name="Oval 167"/>
            <p:cNvSpPr>
              <a:spLocks noChangeArrowheads="1"/>
            </p:cNvSpPr>
            <p:nvPr/>
          </p:nvSpPr>
          <p:spPr bwMode="auto">
            <a:xfrm>
              <a:off x="7853791" y="5285019"/>
              <a:ext cx="139834" cy="11689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" name="Oval 169"/>
            <p:cNvSpPr>
              <a:spLocks noChangeArrowheads="1"/>
            </p:cNvSpPr>
            <p:nvPr/>
          </p:nvSpPr>
          <p:spPr bwMode="auto">
            <a:xfrm>
              <a:off x="8097348" y="5461330"/>
              <a:ext cx="139834" cy="11689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2" name="Oval 170"/>
            <p:cNvSpPr>
              <a:spLocks noChangeArrowheads="1"/>
            </p:cNvSpPr>
            <p:nvPr/>
          </p:nvSpPr>
          <p:spPr bwMode="auto">
            <a:xfrm>
              <a:off x="7609466" y="5314727"/>
              <a:ext cx="139834" cy="11689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3" name="Oval 171"/>
            <p:cNvSpPr>
              <a:spLocks noChangeArrowheads="1"/>
            </p:cNvSpPr>
            <p:nvPr/>
          </p:nvSpPr>
          <p:spPr bwMode="auto">
            <a:xfrm>
              <a:off x="7783874" y="5695119"/>
              <a:ext cx="139834" cy="11689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4" name="Oval 176"/>
            <p:cNvSpPr>
              <a:spLocks noChangeArrowheads="1"/>
            </p:cNvSpPr>
            <p:nvPr/>
          </p:nvSpPr>
          <p:spPr bwMode="auto">
            <a:xfrm>
              <a:off x="8376248" y="6105219"/>
              <a:ext cx="69917" cy="587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5" name="Oval 179"/>
            <p:cNvSpPr>
              <a:spLocks noChangeArrowheads="1"/>
            </p:cNvSpPr>
            <p:nvPr/>
          </p:nvSpPr>
          <p:spPr bwMode="auto">
            <a:xfrm>
              <a:off x="8131922" y="4787086"/>
              <a:ext cx="69917" cy="587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6" name="Oval 180"/>
            <p:cNvSpPr>
              <a:spLocks noChangeArrowheads="1"/>
            </p:cNvSpPr>
            <p:nvPr/>
          </p:nvSpPr>
          <p:spPr bwMode="auto">
            <a:xfrm>
              <a:off x="7574891" y="4787086"/>
              <a:ext cx="69917" cy="587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7" name="Oval 181"/>
            <p:cNvSpPr>
              <a:spLocks noChangeArrowheads="1"/>
            </p:cNvSpPr>
            <p:nvPr/>
          </p:nvSpPr>
          <p:spPr bwMode="auto">
            <a:xfrm>
              <a:off x="7087009" y="5285019"/>
              <a:ext cx="69917" cy="587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8" name="Oval 182"/>
            <p:cNvSpPr>
              <a:spLocks noChangeArrowheads="1"/>
            </p:cNvSpPr>
            <p:nvPr/>
          </p:nvSpPr>
          <p:spPr bwMode="auto">
            <a:xfrm>
              <a:off x="7121583" y="5782951"/>
              <a:ext cx="69917" cy="587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9" name="Oval 183"/>
            <p:cNvSpPr>
              <a:spLocks noChangeArrowheads="1"/>
            </p:cNvSpPr>
            <p:nvPr/>
          </p:nvSpPr>
          <p:spPr bwMode="auto">
            <a:xfrm>
              <a:off x="7539548" y="6163989"/>
              <a:ext cx="69917" cy="587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0" name="Oval 184"/>
            <p:cNvSpPr>
              <a:spLocks noChangeArrowheads="1"/>
            </p:cNvSpPr>
            <p:nvPr/>
          </p:nvSpPr>
          <p:spPr bwMode="auto">
            <a:xfrm>
              <a:off x="7922940" y="6105219"/>
              <a:ext cx="69917" cy="587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" name="Oval 185"/>
            <p:cNvSpPr>
              <a:spLocks noChangeArrowheads="1"/>
            </p:cNvSpPr>
            <p:nvPr/>
          </p:nvSpPr>
          <p:spPr bwMode="auto">
            <a:xfrm>
              <a:off x="7888365" y="4933689"/>
              <a:ext cx="69917" cy="587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2" name="Oval 186"/>
            <p:cNvSpPr>
              <a:spLocks noChangeArrowheads="1"/>
            </p:cNvSpPr>
            <p:nvPr/>
          </p:nvSpPr>
          <p:spPr bwMode="auto">
            <a:xfrm>
              <a:off x="7295992" y="4962751"/>
              <a:ext cx="1254664" cy="11715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3" name="Oval 187"/>
            <p:cNvSpPr>
              <a:spLocks noChangeArrowheads="1"/>
            </p:cNvSpPr>
            <p:nvPr/>
          </p:nvSpPr>
          <p:spPr bwMode="auto">
            <a:xfrm>
              <a:off x="7087009" y="4787086"/>
              <a:ext cx="1672629" cy="14937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2156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" y="1798592"/>
            <a:ext cx="2947580" cy="2947580"/>
          </a:xfrm>
          <a:prstGeom prst="rect">
            <a:avLst/>
          </a:prstGeom>
        </p:spPr>
      </p:pic>
      <p:pic>
        <p:nvPicPr>
          <p:cNvPr id="3" name="Picture 2" descr="File:Android robot.sv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32" y="4467497"/>
            <a:ext cx="1578888" cy="1854107"/>
          </a:xfrm>
          <a:prstGeom prst="rect">
            <a:avLst/>
          </a:prstGeom>
        </p:spPr>
      </p:pic>
      <p:pic>
        <p:nvPicPr>
          <p:cNvPr id="4" name="Picture 3" descr="Use of term &quot;appstore&quot; is not deceiving, rules US cour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38" y="4923878"/>
            <a:ext cx="1863634" cy="1397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168" y="1937929"/>
            <a:ext cx="2808243" cy="2808243"/>
          </a:xfrm>
          <a:prstGeom prst="rect">
            <a:avLst/>
          </a:prstGeom>
        </p:spPr>
      </p:pic>
      <p:pic>
        <p:nvPicPr>
          <p:cNvPr id="3074" name="Picture 2" descr="http://www.lafontaineacademy.org/wp-content/uploads/2014/10/BBC-Bitesiz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249" y="635408"/>
            <a:ext cx="26193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03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The periodic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02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9BA528-E98C-488D-AD96-E1A5306D69F1}"/>
              </a:ext>
            </a:extLst>
          </p:cNvPr>
          <p:cNvSpPr txBox="1"/>
          <p:nvPr/>
        </p:nvSpPr>
        <p:spPr>
          <a:xfrm>
            <a:off x="1737360" y="2072640"/>
            <a:ext cx="5709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/>
              <a:t>Complete Periodic Table Notes Page </a:t>
            </a:r>
          </a:p>
        </p:txBody>
      </p:sp>
    </p:spTree>
    <p:extLst>
      <p:ext uri="{BB962C8B-B14F-4D97-AF65-F5344CB8AC3E}">
        <p14:creationId xmlns:p14="http://schemas.microsoft.com/office/powerpoint/2010/main" val="299438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757237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What is an element?</a:t>
            </a:r>
          </a:p>
          <a:p>
            <a:pPr>
              <a:buFontTx/>
              <a:buNone/>
            </a:pP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2000250"/>
            <a:ext cx="76438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dirty="0">
                <a:latin typeface="Comic Sans MS" panose="030F0702030302020204" pitchFamily="66" charset="0"/>
              </a:rPr>
              <a:t>Elements are made from one type of atom. Its a pure substance.</a:t>
            </a:r>
          </a:p>
        </p:txBody>
      </p:sp>
      <p:grpSp>
        <p:nvGrpSpPr>
          <p:cNvPr id="2" name="Group 151"/>
          <p:cNvGrpSpPr>
            <a:grpSpLocks/>
          </p:cNvGrpSpPr>
          <p:nvPr/>
        </p:nvGrpSpPr>
        <p:grpSpPr bwMode="auto">
          <a:xfrm>
            <a:off x="4500563" y="3714750"/>
            <a:ext cx="4211637" cy="1800225"/>
            <a:chOff x="3107" y="572"/>
            <a:chExt cx="2653" cy="1134"/>
          </a:xfrm>
        </p:grpSpPr>
        <p:sp>
          <p:nvSpPr>
            <p:cNvPr id="6177" name="Rectangle 30"/>
            <p:cNvSpPr>
              <a:spLocks noChangeArrowheads="1"/>
            </p:cNvSpPr>
            <p:nvPr/>
          </p:nvSpPr>
          <p:spPr bwMode="auto">
            <a:xfrm>
              <a:off x="3107" y="572"/>
              <a:ext cx="2653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6178" name="Text Box 41"/>
            <p:cNvSpPr txBox="1">
              <a:spLocks noChangeArrowheads="1"/>
            </p:cNvSpPr>
            <p:nvPr/>
          </p:nvSpPr>
          <p:spPr bwMode="auto">
            <a:xfrm>
              <a:off x="3379" y="1389"/>
              <a:ext cx="21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sodium</a:t>
              </a:r>
            </a:p>
          </p:txBody>
        </p:sp>
        <p:grpSp>
          <p:nvGrpSpPr>
            <p:cNvPr id="6179" name="Group 45"/>
            <p:cNvGrpSpPr>
              <a:grpSpLocks/>
            </p:cNvGrpSpPr>
            <p:nvPr/>
          </p:nvGrpSpPr>
          <p:grpSpPr bwMode="auto">
            <a:xfrm>
              <a:off x="3512" y="707"/>
              <a:ext cx="411" cy="273"/>
              <a:chOff x="3330" y="979"/>
              <a:chExt cx="411" cy="273"/>
            </a:xfrm>
          </p:grpSpPr>
          <p:sp>
            <p:nvSpPr>
              <p:cNvPr id="35" name="Oval 43"/>
              <p:cNvSpPr>
                <a:spLocks noChangeArrowheads="1"/>
              </p:cNvSpPr>
              <p:nvPr/>
            </p:nvSpPr>
            <p:spPr bwMode="auto">
              <a:xfrm>
                <a:off x="3330" y="979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36" name="Oval 44"/>
              <p:cNvSpPr>
                <a:spLocks noChangeArrowheads="1"/>
              </p:cNvSpPr>
              <p:nvPr/>
            </p:nvSpPr>
            <p:spPr bwMode="auto">
              <a:xfrm>
                <a:off x="3560" y="1071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80" name="Group 46"/>
            <p:cNvGrpSpPr>
              <a:grpSpLocks/>
            </p:cNvGrpSpPr>
            <p:nvPr/>
          </p:nvGrpSpPr>
          <p:grpSpPr bwMode="auto">
            <a:xfrm rot="1878778">
              <a:off x="3434" y="1122"/>
              <a:ext cx="453" cy="373"/>
              <a:chOff x="3424" y="981"/>
              <a:chExt cx="453" cy="373"/>
            </a:xfrm>
          </p:grpSpPr>
          <p:sp>
            <p:nvSpPr>
              <p:cNvPr id="33" name="Oval 47"/>
              <p:cNvSpPr>
                <a:spLocks noChangeArrowheads="1"/>
              </p:cNvSpPr>
              <p:nvPr/>
            </p:nvSpPr>
            <p:spPr bwMode="auto">
              <a:xfrm>
                <a:off x="3421" y="981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auto">
              <a:xfrm>
                <a:off x="3695" y="1173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81" name="Group 49"/>
            <p:cNvGrpSpPr>
              <a:grpSpLocks/>
            </p:cNvGrpSpPr>
            <p:nvPr/>
          </p:nvGrpSpPr>
          <p:grpSpPr bwMode="auto">
            <a:xfrm rot="-5601890">
              <a:off x="3855" y="950"/>
              <a:ext cx="447" cy="330"/>
              <a:chOff x="3294" y="922"/>
              <a:chExt cx="447" cy="330"/>
            </a:xfrm>
          </p:grpSpPr>
          <p:sp>
            <p:nvSpPr>
              <p:cNvPr id="31" name="Oval 50"/>
              <p:cNvSpPr>
                <a:spLocks noChangeArrowheads="1"/>
              </p:cNvSpPr>
              <p:nvPr/>
            </p:nvSpPr>
            <p:spPr bwMode="auto">
              <a:xfrm>
                <a:off x="3297" y="922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32" name="Oval 51"/>
              <p:cNvSpPr>
                <a:spLocks noChangeArrowheads="1"/>
              </p:cNvSpPr>
              <p:nvPr/>
            </p:nvSpPr>
            <p:spPr bwMode="auto">
              <a:xfrm>
                <a:off x="3563" y="1073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82" name="Group 52"/>
            <p:cNvGrpSpPr>
              <a:grpSpLocks/>
            </p:cNvGrpSpPr>
            <p:nvPr/>
          </p:nvGrpSpPr>
          <p:grpSpPr bwMode="auto">
            <a:xfrm rot="-786422">
              <a:off x="4430" y="1125"/>
              <a:ext cx="436" cy="352"/>
              <a:chOff x="3424" y="981"/>
              <a:chExt cx="436" cy="352"/>
            </a:xfrm>
          </p:grpSpPr>
          <p:sp>
            <p:nvSpPr>
              <p:cNvPr id="29" name="Oval 53"/>
              <p:cNvSpPr>
                <a:spLocks noChangeArrowheads="1"/>
              </p:cNvSpPr>
              <p:nvPr/>
            </p:nvSpPr>
            <p:spPr bwMode="auto">
              <a:xfrm>
                <a:off x="3424" y="981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30" name="Oval 54"/>
              <p:cNvSpPr>
                <a:spLocks noChangeArrowheads="1"/>
              </p:cNvSpPr>
              <p:nvPr/>
            </p:nvSpPr>
            <p:spPr bwMode="auto">
              <a:xfrm>
                <a:off x="3677" y="1150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83" name="Group 55"/>
            <p:cNvGrpSpPr>
              <a:grpSpLocks/>
            </p:cNvGrpSpPr>
            <p:nvPr/>
          </p:nvGrpSpPr>
          <p:grpSpPr bwMode="auto">
            <a:xfrm rot="-4483703">
              <a:off x="4642" y="760"/>
              <a:ext cx="481" cy="287"/>
              <a:chOff x="3424" y="981"/>
              <a:chExt cx="481" cy="287"/>
            </a:xfrm>
          </p:grpSpPr>
          <p:sp>
            <p:nvSpPr>
              <p:cNvPr id="27" name="Oval 56"/>
              <p:cNvSpPr>
                <a:spLocks noChangeArrowheads="1"/>
              </p:cNvSpPr>
              <p:nvPr/>
            </p:nvSpPr>
            <p:spPr bwMode="auto">
              <a:xfrm>
                <a:off x="3425" y="978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28" name="Oval 57"/>
              <p:cNvSpPr>
                <a:spLocks noChangeArrowheads="1"/>
              </p:cNvSpPr>
              <p:nvPr/>
            </p:nvSpPr>
            <p:spPr bwMode="auto">
              <a:xfrm>
                <a:off x="3725" y="1084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84" name="Group 58"/>
            <p:cNvGrpSpPr>
              <a:grpSpLocks/>
            </p:cNvGrpSpPr>
            <p:nvPr/>
          </p:nvGrpSpPr>
          <p:grpSpPr bwMode="auto">
            <a:xfrm rot="3967004">
              <a:off x="4290" y="736"/>
              <a:ext cx="388" cy="365"/>
              <a:chOff x="3424" y="981"/>
              <a:chExt cx="388" cy="365"/>
            </a:xfrm>
          </p:grpSpPr>
          <p:sp>
            <p:nvSpPr>
              <p:cNvPr id="25" name="Oval 59"/>
              <p:cNvSpPr>
                <a:spLocks noChangeArrowheads="1"/>
              </p:cNvSpPr>
              <p:nvPr/>
            </p:nvSpPr>
            <p:spPr bwMode="auto">
              <a:xfrm>
                <a:off x="3423" y="983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26" name="Oval 60"/>
              <p:cNvSpPr>
                <a:spLocks noChangeArrowheads="1"/>
              </p:cNvSpPr>
              <p:nvPr/>
            </p:nvSpPr>
            <p:spPr bwMode="auto">
              <a:xfrm>
                <a:off x="3631" y="1166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85" name="Group 61"/>
            <p:cNvGrpSpPr>
              <a:grpSpLocks/>
            </p:cNvGrpSpPr>
            <p:nvPr/>
          </p:nvGrpSpPr>
          <p:grpSpPr bwMode="auto">
            <a:xfrm>
              <a:off x="5132" y="708"/>
              <a:ext cx="424" cy="270"/>
              <a:chOff x="3317" y="1071"/>
              <a:chExt cx="424" cy="270"/>
            </a:xfrm>
          </p:grpSpPr>
          <p:sp>
            <p:nvSpPr>
              <p:cNvPr id="23" name="Oval 62"/>
              <p:cNvSpPr>
                <a:spLocks noChangeArrowheads="1"/>
              </p:cNvSpPr>
              <p:nvPr/>
            </p:nvSpPr>
            <p:spPr bwMode="auto">
              <a:xfrm>
                <a:off x="3317" y="1160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" name="Oval 63"/>
              <p:cNvSpPr>
                <a:spLocks noChangeArrowheads="1"/>
              </p:cNvSpPr>
              <p:nvPr/>
            </p:nvSpPr>
            <p:spPr bwMode="auto">
              <a:xfrm>
                <a:off x="3560" y="1071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86" name="Group 64"/>
            <p:cNvGrpSpPr>
              <a:grpSpLocks/>
            </p:cNvGrpSpPr>
            <p:nvPr/>
          </p:nvGrpSpPr>
          <p:grpSpPr bwMode="auto">
            <a:xfrm rot="-4642033">
              <a:off x="5229" y="1174"/>
              <a:ext cx="299" cy="384"/>
              <a:chOff x="3306" y="981"/>
              <a:chExt cx="299" cy="384"/>
            </a:xfrm>
          </p:grpSpPr>
          <p:sp>
            <p:nvSpPr>
              <p:cNvPr id="21" name="Oval 65"/>
              <p:cNvSpPr>
                <a:spLocks noChangeArrowheads="1"/>
              </p:cNvSpPr>
              <p:nvPr/>
            </p:nvSpPr>
            <p:spPr bwMode="auto">
              <a:xfrm>
                <a:off x="3427" y="981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22" name="Oval 66"/>
              <p:cNvSpPr>
                <a:spLocks noChangeArrowheads="1"/>
              </p:cNvSpPr>
              <p:nvPr/>
            </p:nvSpPr>
            <p:spPr bwMode="auto">
              <a:xfrm>
                <a:off x="3309" y="1183"/>
                <a:ext cx="181" cy="18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13" name="Group 151"/>
          <p:cNvGrpSpPr>
            <a:grpSpLocks/>
          </p:cNvGrpSpPr>
          <p:nvPr/>
        </p:nvGrpSpPr>
        <p:grpSpPr bwMode="auto">
          <a:xfrm>
            <a:off x="285750" y="3714750"/>
            <a:ext cx="4211638" cy="1800225"/>
            <a:chOff x="3107" y="572"/>
            <a:chExt cx="2653" cy="1134"/>
          </a:xfrm>
        </p:grpSpPr>
        <p:sp>
          <p:nvSpPr>
            <p:cNvPr id="6151" name="Rectangle 30"/>
            <p:cNvSpPr>
              <a:spLocks noChangeArrowheads="1"/>
            </p:cNvSpPr>
            <p:nvPr/>
          </p:nvSpPr>
          <p:spPr bwMode="auto">
            <a:xfrm>
              <a:off x="3107" y="572"/>
              <a:ext cx="2653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6152" name="Text Box 41"/>
            <p:cNvSpPr txBox="1">
              <a:spLocks noChangeArrowheads="1"/>
            </p:cNvSpPr>
            <p:nvPr/>
          </p:nvSpPr>
          <p:spPr bwMode="auto">
            <a:xfrm>
              <a:off x="3379" y="1389"/>
              <a:ext cx="21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Hydrogen</a:t>
              </a:r>
            </a:p>
          </p:txBody>
        </p:sp>
        <p:grpSp>
          <p:nvGrpSpPr>
            <p:cNvPr id="6153" name="Group 45"/>
            <p:cNvGrpSpPr>
              <a:grpSpLocks/>
            </p:cNvGrpSpPr>
            <p:nvPr/>
          </p:nvGrpSpPr>
          <p:grpSpPr bwMode="auto">
            <a:xfrm>
              <a:off x="3606" y="709"/>
              <a:ext cx="317" cy="271"/>
              <a:chOff x="3424" y="981"/>
              <a:chExt cx="317" cy="271"/>
            </a:xfrm>
          </p:grpSpPr>
          <p:sp>
            <p:nvSpPr>
              <p:cNvPr id="63" name="Oval 43"/>
              <p:cNvSpPr>
                <a:spLocks noChangeArrowheads="1"/>
              </p:cNvSpPr>
              <p:nvPr/>
            </p:nvSpPr>
            <p:spPr bwMode="auto">
              <a:xfrm>
                <a:off x="3424" y="98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64" name="Oval 44"/>
              <p:cNvSpPr>
                <a:spLocks noChangeArrowheads="1"/>
              </p:cNvSpPr>
              <p:nvPr/>
            </p:nvSpPr>
            <p:spPr bwMode="auto">
              <a:xfrm>
                <a:off x="3560" y="107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54" name="Group 46"/>
            <p:cNvGrpSpPr>
              <a:grpSpLocks/>
            </p:cNvGrpSpPr>
            <p:nvPr/>
          </p:nvGrpSpPr>
          <p:grpSpPr bwMode="auto">
            <a:xfrm rot="1878778">
              <a:off x="3470" y="1094"/>
              <a:ext cx="317" cy="271"/>
              <a:chOff x="3424" y="981"/>
              <a:chExt cx="317" cy="271"/>
            </a:xfrm>
          </p:grpSpPr>
          <p:sp>
            <p:nvSpPr>
              <p:cNvPr id="61" name="Oval 47"/>
              <p:cNvSpPr>
                <a:spLocks noChangeArrowheads="1"/>
              </p:cNvSpPr>
              <p:nvPr/>
            </p:nvSpPr>
            <p:spPr bwMode="auto">
              <a:xfrm>
                <a:off x="3424" y="98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62" name="Oval 48"/>
              <p:cNvSpPr>
                <a:spLocks noChangeArrowheads="1"/>
              </p:cNvSpPr>
              <p:nvPr/>
            </p:nvSpPr>
            <p:spPr bwMode="auto">
              <a:xfrm>
                <a:off x="3557" y="107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55" name="Group 49"/>
            <p:cNvGrpSpPr>
              <a:grpSpLocks/>
            </p:cNvGrpSpPr>
            <p:nvPr/>
          </p:nvGrpSpPr>
          <p:grpSpPr bwMode="auto">
            <a:xfrm rot="-5601890">
              <a:off x="3946" y="913"/>
              <a:ext cx="317" cy="271"/>
              <a:chOff x="3424" y="981"/>
              <a:chExt cx="317" cy="271"/>
            </a:xfrm>
          </p:grpSpPr>
          <p:sp>
            <p:nvSpPr>
              <p:cNvPr id="59" name="Oval 50"/>
              <p:cNvSpPr>
                <a:spLocks noChangeArrowheads="1"/>
              </p:cNvSpPr>
              <p:nvPr/>
            </p:nvSpPr>
            <p:spPr bwMode="auto">
              <a:xfrm>
                <a:off x="3427" y="980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60" name="Oval 51"/>
              <p:cNvSpPr>
                <a:spLocks noChangeArrowheads="1"/>
              </p:cNvSpPr>
              <p:nvPr/>
            </p:nvSpPr>
            <p:spPr bwMode="auto">
              <a:xfrm>
                <a:off x="3563" y="1068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56" name="Group 52"/>
            <p:cNvGrpSpPr>
              <a:grpSpLocks/>
            </p:cNvGrpSpPr>
            <p:nvPr/>
          </p:nvGrpSpPr>
          <p:grpSpPr bwMode="auto">
            <a:xfrm rot="-786422">
              <a:off x="4422" y="1140"/>
              <a:ext cx="317" cy="271"/>
              <a:chOff x="3424" y="981"/>
              <a:chExt cx="317" cy="271"/>
            </a:xfrm>
          </p:grpSpPr>
          <p:sp>
            <p:nvSpPr>
              <p:cNvPr id="57" name="Oval 53"/>
              <p:cNvSpPr>
                <a:spLocks noChangeArrowheads="1"/>
              </p:cNvSpPr>
              <p:nvPr/>
            </p:nvSpPr>
            <p:spPr bwMode="auto">
              <a:xfrm>
                <a:off x="3424" y="978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58" name="Oval 54"/>
              <p:cNvSpPr>
                <a:spLocks noChangeArrowheads="1"/>
              </p:cNvSpPr>
              <p:nvPr/>
            </p:nvSpPr>
            <p:spPr bwMode="auto">
              <a:xfrm>
                <a:off x="3560" y="107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57" name="Group 55"/>
            <p:cNvGrpSpPr>
              <a:grpSpLocks/>
            </p:cNvGrpSpPr>
            <p:nvPr/>
          </p:nvGrpSpPr>
          <p:grpSpPr bwMode="auto">
            <a:xfrm rot="-4483703">
              <a:off x="4694" y="845"/>
              <a:ext cx="317" cy="271"/>
              <a:chOff x="3424" y="981"/>
              <a:chExt cx="317" cy="271"/>
            </a:xfrm>
          </p:grpSpPr>
          <p:sp>
            <p:nvSpPr>
              <p:cNvPr id="55" name="Oval 56"/>
              <p:cNvSpPr>
                <a:spLocks noChangeArrowheads="1"/>
              </p:cNvSpPr>
              <p:nvPr/>
            </p:nvSpPr>
            <p:spPr bwMode="auto">
              <a:xfrm>
                <a:off x="3425" y="979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56" name="Oval 57"/>
              <p:cNvSpPr>
                <a:spLocks noChangeArrowheads="1"/>
              </p:cNvSpPr>
              <p:nvPr/>
            </p:nvSpPr>
            <p:spPr bwMode="auto">
              <a:xfrm>
                <a:off x="3560" y="107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58" name="Group 58"/>
            <p:cNvGrpSpPr>
              <a:grpSpLocks/>
            </p:cNvGrpSpPr>
            <p:nvPr/>
          </p:nvGrpSpPr>
          <p:grpSpPr bwMode="auto">
            <a:xfrm rot="3967004">
              <a:off x="4354" y="732"/>
              <a:ext cx="317" cy="271"/>
              <a:chOff x="3424" y="981"/>
              <a:chExt cx="317" cy="271"/>
            </a:xfrm>
          </p:grpSpPr>
          <p:sp>
            <p:nvSpPr>
              <p:cNvPr id="53" name="Oval 59"/>
              <p:cNvSpPr>
                <a:spLocks noChangeArrowheads="1"/>
              </p:cNvSpPr>
              <p:nvPr/>
            </p:nvSpPr>
            <p:spPr bwMode="auto">
              <a:xfrm>
                <a:off x="3421" y="98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54" name="Oval 60"/>
              <p:cNvSpPr>
                <a:spLocks noChangeArrowheads="1"/>
              </p:cNvSpPr>
              <p:nvPr/>
            </p:nvSpPr>
            <p:spPr bwMode="auto">
              <a:xfrm>
                <a:off x="3557" y="1072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59" name="Group 61"/>
            <p:cNvGrpSpPr>
              <a:grpSpLocks/>
            </p:cNvGrpSpPr>
            <p:nvPr/>
          </p:nvGrpSpPr>
          <p:grpSpPr bwMode="auto">
            <a:xfrm>
              <a:off x="5239" y="618"/>
              <a:ext cx="317" cy="271"/>
              <a:chOff x="3424" y="981"/>
              <a:chExt cx="317" cy="271"/>
            </a:xfrm>
          </p:grpSpPr>
          <p:sp>
            <p:nvSpPr>
              <p:cNvPr id="51" name="Oval 62"/>
              <p:cNvSpPr>
                <a:spLocks noChangeArrowheads="1"/>
              </p:cNvSpPr>
              <p:nvPr/>
            </p:nvSpPr>
            <p:spPr bwMode="auto">
              <a:xfrm>
                <a:off x="3424" y="98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52" name="Oval 63"/>
              <p:cNvSpPr>
                <a:spLocks noChangeArrowheads="1"/>
              </p:cNvSpPr>
              <p:nvPr/>
            </p:nvSpPr>
            <p:spPr bwMode="auto">
              <a:xfrm>
                <a:off x="3560" y="107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60" name="Group 64"/>
            <p:cNvGrpSpPr>
              <a:grpSpLocks/>
            </p:cNvGrpSpPr>
            <p:nvPr/>
          </p:nvGrpSpPr>
          <p:grpSpPr bwMode="auto">
            <a:xfrm rot="-4642033">
              <a:off x="5193" y="1094"/>
              <a:ext cx="317" cy="271"/>
              <a:chOff x="3424" y="981"/>
              <a:chExt cx="317" cy="271"/>
            </a:xfrm>
          </p:grpSpPr>
          <p:sp>
            <p:nvSpPr>
              <p:cNvPr id="49" name="Oval 65"/>
              <p:cNvSpPr>
                <a:spLocks noChangeArrowheads="1"/>
              </p:cNvSpPr>
              <p:nvPr/>
            </p:nvSpPr>
            <p:spPr bwMode="auto">
              <a:xfrm>
                <a:off x="3424" y="981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50" name="Oval 66"/>
              <p:cNvSpPr>
                <a:spLocks noChangeArrowheads="1"/>
              </p:cNvSpPr>
              <p:nvPr/>
            </p:nvSpPr>
            <p:spPr bwMode="auto">
              <a:xfrm>
                <a:off x="3560" y="1068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6392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Compounds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28625" y="1500188"/>
            <a:ext cx="82296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What is a compound?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altLang="en-US" sz="320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214563"/>
            <a:ext cx="764381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latin typeface="Comic Sans MS" panose="030F0702030302020204" pitchFamily="66" charset="0"/>
              </a:rPr>
              <a:t>A compound is two or more elements chemically bonded together. It is a pure substance.</a:t>
            </a:r>
          </a:p>
          <a:p>
            <a:pPr eaLnBrk="1" hangingPunct="1"/>
            <a:endParaRPr lang="en-GB" altLang="en-US" sz="3200">
              <a:latin typeface="Comic Sans MS" panose="030F0702030302020204" pitchFamily="66" charset="0"/>
            </a:endParaRPr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214313" y="4214813"/>
            <a:ext cx="4211637" cy="1800225"/>
            <a:chOff x="0" y="1888"/>
            <a:chExt cx="2653" cy="1134"/>
          </a:xfrm>
        </p:grpSpPr>
        <p:sp>
          <p:nvSpPr>
            <p:cNvPr id="8217" name="Rectangle 29"/>
            <p:cNvSpPr>
              <a:spLocks noChangeArrowheads="1"/>
            </p:cNvSpPr>
            <p:nvPr/>
          </p:nvSpPr>
          <p:spPr bwMode="auto">
            <a:xfrm>
              <a:off x="0" y="1888"/>
              <a:ext cx="2653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8218" name="Text Box 42"/>
            <p:cNvSpPr txBox="1">
              <a:spLocks noChangeArrowheads="1"/>
            </p:cNvSpPr>
            <p:nvPr/>
          </p:nvSpPr>
          <p:spPr bwMode="auto">
            <a:xfrm>
              <a:off x="249" y="2704"/>
              <a:ext cx="21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Hydrochloric acid</a:t>
              </a:r>
            </a:p>
          </p:txBody>
        </p:sp>
        <p:grpSp>
          <p:nvGrpSpPr>
            <p:cNvPr id="8219" name="Group 70"/>
            <p:cNvGrpSpPr>
              <a:grpSpLocks/>
            </p:cNvGrpSpPr>
            <p:nvPr/>
          </p:nvGrpSpPr>
          <p:grpSpPr bwMode="auto">
            <a:xfrm>
              <a:off x="476" y="2251"/>
              <a:ext cx="250" cy="328"/>
              <a:chOff x="418" y="3220"/>
              <a:chExt cx="250" cy="328"/>
            </a:xfrm>
          </p:grpSpPr>
          <p:sp>
            <p:nvSpPr>
              <p:cNvPr id="8241" name="Oval 68"/>
              <p:cNvSpPr>
                <a:spLocks noChangeArrowheads="1"/>
              </p:cNvSpPr>
              <p:nvPr/>
            </p:nvSpPr>
            <p:spPr bwMode="auto">
              <a:xfrm rot="1878778">
                <a:off x="418" y="3220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2" name="Oval 69"/>
              <p:cNvSpPr>
                <a:spLocks noChangeArrowheads="1"/>
              </p:cNvSpPr>
              <p:nvPr/>
            </p:nvSpPr>
            <p:spPr bwMode="auto">
              <a:xfrm rot="1878778">
                <a:off x="487" y="3367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220" name="Group 71"/>
            <p:cNvGrpSpPr>
              <a:grpSpLocks/>
            </p:cNvGrpSpPr>
            <p:nvPr/>
          </p:nvGrpSpPr>
          <p:grpSpPr bwMode="auto">
            <a:xfrm rot="6579229">
              <a:off x="1468" y="1985"/>
              <a:ext cx="250" cy="328"/>
              <a:chOff x="418" y="3220"/>
              <a:chExt cx="250" cy="328"/>
            </a:xfrm>
          </p:grpSpPr>
          <p:sp>
            <p:nvSpPr>
              <p:cNvPr id="8239" name="Oval 72"/>
              <p:cNvSpPr>
                <a:spLocks noChangeArrowheads="1"/>
              </p:cNvSpPr>
              <p:nvPr/>
            </p:nvSpPr>
            <p:spPr bwMode="auto">
              <a:xfrm rot="1878778">
                <a:off x="418" y="3220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40" name="Oval 73"/>
              <p:cNvSpPr>
                <a:spLocks noChangeArrowheads="1"/>
              </p:cNvSpPr>
              <p:nvPr/>
            </p:nvSpPr>
            <p:spPr bwMode="auto">
              <a:xfrm rot="1878778">
                <a:off x="487" y="3367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221" name="Group 74"/>
            <p:cNvGrpSpPr>
              <a:grpSpLocks/>
            </p:cNvGrpSpPr>
            <p:nvPr/>
          </p:nvGrpSpPr>
          <p:grpSpPr bwMode="auto">
            <a:xfrm rot="1378153">
              <a:off x="113" y="2024"/>
              <a:ext cx="250" cy="328"/>
              <a:chOff x="418" y="3220"/>
              <a:chExt cx="250" cy="328"/>
            </a:xfrm>
          </p:grpSpPr>
          <p:sp>
            <p:nvSpPr>
              <p:cNvPr id="8237" name="Oval 75"/>
              <p:cNvSpPr>
                <a:spLocks noChangeArrowheads="1"/>
              </p:cNvSpPr>
              <p:nvPr/>
            </p:nvSpPr>
            <p:spPr bwMode="auto">
              <a:xfrm rot="1878778">
                <a:off x="418" y="3220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8" name="Oval 76"/>
              <p:cNvSpPr>
                <a:spLocks noChangeArrowheads="1"/>
              </p:cNvSpPr>
              <p:nvPr/>
            </p:nvSpPr>
            <p:spPr bwMode="auto">
              <a:xfrm rot="1878778">
                <a:off x="487" y="3367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222" name="Group 77"/>
            <p:cNvGrpSpPr>
              <a:grpSpLocks/>
            </p:cNvGrpSpPr>
            <p:nvPr/>
          </p:nvGrpSpPr>
          <p:grpSpPr bwMode="auto">
            <a:xfrm rot="2342572">
              <a:off x="1837" y="2160"/>
              <a:ext cx="250" cy="328"/>
              <a:chOff x="418" y="3220"/>
              <a:chExt cx="250" cy="328"/>
            </a:xfrm>
          </p:grpSpPr>
          <p:sp>
            <p:nvSpPr>
              <p:cNvPr id="8235" name="Oval 78"/>
              <p:cNvSpPr>
                <a:spLocks noChangeArrowheads="1"/>
              </p:cNvSpPr>
              <p:nvPr/>
            </p:nvSpPr>
            <p:spPr bwMode="auto">
              <a:xfrm rot="1878778">
                <a:off x="418" y="3220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6" name="Oval 79"/>
              <p:cNvSpPr>
                <a:spLocks noChangeArrowheads="1"/>
              </p:cNvSpPr>
              <p:nvPr/>
            </p:nvSpPr>
            <p:spPr bwMode="auto">
              <a:xfrm rot="1878778">
                <a:off x="487" y="3367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223" name="Group 80"/>
            <p:cNvGrpSpPr>
              <a:grpSpLocks/>
            </p:cNvGrpSpPr>
            <p:nvPr/>
          </p:nvGrpSpPr>
          <p:grpSpPr bwMode="auto">
            <a:xfrm rot="-7078191">
              <a:off x="878" y="1985"/>
              <a:ext cx="250" cy="328"/>
              <a:chOff x="418" y="3220"/>
              <a:chExt cx="250" cy="328"/>
            </a:xfrm>
          </p:grpSpPr>
          <p:sp>
            <p:nvSpPr>
              <p:cNvPr id="8233" name="Oval 81"/>
              <p:cNvSpPr>
                <a:spLocks noChangeArrowheads="1"/>
              </p:cNvSpPr>
              <p:nvPr/>
            </p:nvSpPr>
            <p:spPr bwMode="auto">
              <a:xfrm rot="1878778">
                <a:off x="418" y="3220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4" name="Oval 82"/>
              <p:cNvSpPr>
                <a:spLocks noChangeArrowheads="1"/>
              </p:cNvSpPr>
              <p:nvPr/>
            </p:nvSpPr>
            <p:spPr bwMode="auto">
              <a:xfrm rot="1878778">
                <a:off x="487" y="3367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224" name="Group 83"/>
            <p:cNvGrpSpPr>
              <a:grpSpLocks/>
            </p:cNvGrpSpPr>
            <p:nvPr/>
          </p:nvGrpSpPr>
          <p:grpSpPr bwMode="auto">
            <a:xfrm rot="-5065668">
              <a:off x="2193" y="1940"/>
              <a:ext cx="250" cy="328"/>
              <a:chOff x="418" y="3220"/>
              <a:chExt cx="250" cy="328"/>
            </a:xfrm>
          </p:grpSpPr>
          <p:sp>
            <p:nvSpPr>
              <p:cNvPr id="8231" name="Oval 84"/>
              <p:cNvSpPr>
                <a:spLocks noChangeArrowheads="1"/>
              </p:cNvSpPr>
              <p:nvPr/>
            </p:nvSpPr>
            <p:spPr bwMode="auto">
              <a:xfrm rot="1878778">
                <a:off x="418" y="3220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2" name="Oval 85"/>
              <p:cNvSpPr>
                <a:spLocks noChangeArrowheads="1"/>
              </p:cNvSpPr>
              <p:nvPr/>
            </p:nvSpPr>
            <p:spPr bwMode="auto">
              <a:xfrm rot="1878778">
                <a:off x="487" y="3367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225" name="Group 86"/>
            <p:cNvGrpSpPr>
              <a:grpSpLocks/>
            </p:cNvGrpSpPr>
            <p:nvPr/>
          </p:nvGrpSpPr>
          <p:grpSpPr bwMode="auto">
            <a:xfrm>
              <a:off x="1202" y="2251"/>
              <a:ext cx="250" cy="328"/>
              <a:chOff x="418" y="3220"/>
              <a:chExt cx="250" cy="328"/>
            </a:xfrm>
          </p:grpSpPr>
          <p:sp>
            <p:nvSpPr>
              <p:cNvPr id="8229" name="Oval 87"/>
              <p:cNvSpPr>
                <a:spLocks noChangeArrowheads="1"/>
              </p:cNvSpPr>
              <p:nvPr/>
            </p:nvSpPr>
            <p:spPr bwMode="auto">
              <a:xfrm rot="1878778">
                <a:off x="418" y="3220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30" name="Oval 88"/>
              <p:cNvSpPr>
                <a:spLocks noChangeArrowheads="1"/>
              </p:cNvSpPr>
              <p:nvPr/>
            </p:nvSpPr>
            <p:spPr bwMode="auto">
              <a:xfrm rot="1878778">
                <a:off x="487" y="3367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226" name="Group 89"/>
            <p:cNvGrpSpPr>
              <a:grpSpLocks/>
            </p:cNvGrpSpPr>
            <p:nvPr/>
          </p:nvGrpSpPr>
          <p:grpSpPr bwMode="auto">
            <a:xfrm rot="-4512194">
              <a:off x="2239" y="2348"/>
              <a:ext cx="250" cy="328"/>
              <a:chOff x="418" y="3220"/>
              <a:chExt cx="250" cy="328"/>
            </a:xfrm>
          </p:grpSpPr>
          <p:sp>
            <p:nvSpPr>
              <p:cNvPr id="8227" name="Oval 90"/>
              <p:cNvSpPr>
                <a:spLocks noChangeArrowheads="1"/>
              </p:cNvSpPr>
              <p:nvPr/>
            </p:nvSpPr>
            <p:spPr bwMode="auto">
              <a:xfrm rot="1878778">
                <a:off x="418" y="3220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28" name="Oval 91"/>
              <p:cNvSpPr>
                <a:spLocks noChangeArrowheads="1"/>
              </p:cNvSpPr>
              <p:nvPr/>
            </p:nvSpPr>
            <p:spPr bwMode="auto">
              <a:xfrm rot="1878778">
                <a:off x="487" y="3367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4643438" y="4214813"/>
            <a:ext cx="4211637" cy="1800225"/>
            <a:chOff x="3107" y="3186"/>
            <a:chExt cx="2653" cy="1134"/>
          </a:xfrm>
        </p:grpSpPr>
        <p:sp>
          <p:nvSpPr>
            <p:cNvPr id="8199" name="Rectangle 121"/>
            <p:cNvSpPr>
              <a:spLocks noChangeArrowheads="1"/>
            </p:cNvSpPr>
            <p:nvPr/>
          </p:nvSpPr>
          <p:spPr bwMode="auto">
            <a:xfrm>
              <a:off x="3107" y="3186"/>
              <a:ext cx="2653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8200" name="Text Box 40"/>
            <p:cNvSpPr txBox="1">
              <a:spLocks noChangeArrowheads="1"/>
            </p:cNvSpPr>
            <p:nvPr/>
          </p:nvSpPr>
          <p:spPr bwMode="auto">
            <a:xfrm>
              <a:off x="3379" y="4032"/>
              <a:ext cx="21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Sodium chloride (salt)</a:t>
              </a:r>
            </a:p>
          </p:txBody>
        </p:sp>
        <p:grpSp>
          <p:nvGrpSpPr>
            <p:cNvPr id="8201" name="Group 122"/>
            <p:cNvGrpSpPr>
              <a:grpSpLocks/>
            </p:cNvGrpSpPr>
            <p:nvPr/>
          </p:nvGrpSpPr>
          <p:grpSpPr bwMode="auto">
            <a:xfrm>
              <a:off x="3833" y="3249"/>
              <a:ext cx="1248" cy="768"/>
              <a:chOff x="3833" y="3184"/>
              <a:chExt cx="1248" cy="768"/>
            </a:xfrm>
          </p:grpSpPr>
          <p:sp>
            <p:nvSpPr>
              <p:cNvPr id="8202" name="Oval 95"/>
              <p:cNvSpPr>
                <a:spLocks noChangeArrowheads="1"/>
              </p:cNvSpPr>
              <p:nvPr/>
            </p:nvSpPr>
            <p:spPr bwMode="auto">
              <a:xfrm>
                <a:off x="4073" y="342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03" name="Oval 96"/>
              <p:cNvSpPr>
                <a:spLocks noChangeArrowheads="1"/>
              </p:cNvSpPr>
              <p:nvPr/>
            </p:nvSpPr>
            <p:spPr bwMode="auto">
              <a:xfrm>
                <a:off x="4313" y="366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04" name="Oval 97"/>
              <p:cNvSpPr>
                <a:spLocks noChangeArrowheads="1"/>
              </p:cNvSpPr>
              <p:nvPr/>
            </p:nvSpPr>
            <p:spPr bwMode="auto">
              <a:xfrm>
                <a:off x="4553" y="342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05" name="Oval 98"/>
              <p:cNvSpPr>
                <a:spLocks noChangeArrowheads="1"/>
              </p:cNvSpPr>
              <p:nvPr/>
            </p:nvSpPr>
            <p:spPr bwMode="auto">
              <a:xfrm>
                <a:off x="4313" y="318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06" name="Oval 100"/>
              <p:cNvSpPr>
                <a:spLocks noChangeArrowheads="1"/>
              </p:cNvSpPr>
              <p:nvPr/>
            </p:nvSpPr>
            <p:spPr bwMode="auto">
              <a:xfrm>
                <a:off x="3833" y="366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07" name="Oval 102"/>
              <p:cNvSpPr>
                <a:spLocks noChangeArrowheads="1"/>
              </p:cNvSpPr>
              <p:nvPr/>
            </p:nvSpPr>
            <p:spPr bwMode="auto">
              <a:xfrm>
                <a:off x="4793" y="366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08" name="Oval 104"/>
              <p:cNvSpPr>
                <a:spLocks noChangeArrowheads="1"/>
              </p:cNvSpPr>
              <p:nvPr/>
            </p:nvSpPr>
            <p:spPr bwMode="auto">
              <a:xfrm>
                <a:off x="4793" y="318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8209" name="Oval 106"/>
              <p:cNvSpPr>
                <a:spLocks noChangeArrowheads="1"/>
              </p:cNvSpPr>
              <p:nvPr/>
            </p:nvSpPr>
            <p:spPr bwMode="auto">
              <a:xfrm>
                <a:off x="3833" y="318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5" name="Oval 111"/>
              <p:cNvSpPr>
                <a:spLocks noChangeArrowheads="1"/>
              </p:cNvSpPr>
              <p:nvPr/>
            </p:nvSpPr>
            <p:spPr bwMode="auto">
              <a:xfrm>
                <a:off x="4793" y="342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36078"/>
                      <a:invGamma/>
                    </a:schemeClr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46" name="Oval 114"/>
              <p:cNvSpPr>
                <a:spLocks noChangeArrowheads="1"/>
              </p:cNvSpPr>
              <p:nvPr/>
            </p:nvSpPr>
            <p:spPr bwMode="auto">
              <a:xfrm>
                <a:off x="4073" y="318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36078"/>
                      <a:invGamma/>
                    </a:schemeClr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47" name="Oval 115"/>
              <p:cNvSpPr>
                <a:spLocks noChangeArrowheads="1"/>
              </p:cNvSpPr>
              <p:nvPr/>
            </p:nvSpPr>
            <p:spPr bwMode="auto">
              <a:xfrm>
                <a:off x="4073" y="366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36078"/>
                      <a:invGamma/>
                    </a:schemeClr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48" name="Oval 116"/>
              <p:cNvSpPr>
                <a:spLocks noChangeArrowheads="1"/>
              </p:cNvSpPr>
              <p:nvPr/>
            </p:nvSpPr>
            <p:spPr bwMode="auto">
              <a:xfrm>
                <a:off x="4553" y="366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36078"/>
                      <a:invGamma/>
                    </a:schemeClr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49" name="Oval 117"/>
              <p:cNvSpPr>
                <a:spLocks noChangeArrowheads="1"/>
              </p:cNvSpPr>
              <p:nvPr/>
            </p:nvSpPr>
            <p:spPr bwMode="auto">
              <a:xfrm>
                <a:off x="4553" y="318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36078"/>
                      <a:invGamma/>
                    </a:schemeClr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50" name="Oval 118"/>
              <p:cNvSpPr>
                <a:spLocks noChangeArrowheads="1"/>
              </p:cNvSpPr>
              <p:nvPr/>
            </p:nvSpPr>
            <p:spPr bwMode="auto">
              <a:xfrm>
                <a:off x="4313" y="342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36078"/>
                      <a:invGamma/>
                    </a:schemeClr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51" name="Oval 119"/>
              <p:cNvSpPr>
                <a:spLocks noChangeArrowheads="1"/>
              </p:cNvSpPr>
              <p:nvPr/>
            </p:nvSpPr>
            <p:spPr bwMode="auto">
              <a:xfrm>
                <a:off x="3833" y="3424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36078"/>
                      <a:invGamma/>
                    </a:schemeClr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1322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Mixtures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28625" y="1428750"/>
            <a:ext cx="82296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3200">
                <a:latin typeface="Comic Sans MS" panose="030F0702030302020204" pitchFamily="66" charset="0"/>
              </a:rPr>
              <a:t>What is a mixture?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altLang="en-US" sz="320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2041525"/>
            <a:ext cx="764381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latin typeface="Comic Sans MS" panose="030F0702030302020204" pitchFamily="66" charset="0"/>
              </a:rPr>
              <a:t>A mixture is Two or more elements or compounds mixed together but not chemically bonded. Impure substances.</a:t>
            </a:r>
          </a:p>
          <a:p>
            <a:pPr eaLnBrk="1" hangingPunct="1"/>
            <a:endParaRPr lang="en-GB" altLang="en-US" sz="3200">
              <a:latin typeface="Comic Sans MS" panose="030F0702030302020204" pitchFamily="66" charset="0"/>
            </a:endParaRPr>
          </a:p>
          <a:p>
            <a:pPr eaLnBrk="1" hangingPunct="1"/>
            <a:endParaRPr lang="en-GB" altLang="en-US" sz="3200">
              <a:latin typeface="Comic Sans MS" panose="030F0702030302020204" pitchFamily="66" charset="0"/>
            </a:endParaRPr>
          </a:p>
        </p:txBody>
      </p:sp>
      <p:grpSp>
        <p:nvGrpSpPr>
          <p:cNvPr id="2" name="Group 150"/>
          <p:cNvGrpSpPr>
            <a:grpSpLocks/>
          </p:cNvGrpSpPr>
          <p:nvPr/>
        </p:nvGrpSpPr>
        <p:grpSpPr bwMode="auto">
          <a:xfrm>
            <a:off x="285750" y="3786188"/>
            <a:ext cx="4211638" cy="1800225"/>
            <a:chOff x="0" y="572"/>
            <a:chExt cx="2653" cy="1134"/>
          </a:xfrm>
        </p:grpSpPr>
        <p:sp>
          <p:nvSpPr>
            <p:cNvPr id="10270" name="Rectangle 28"/>
            <p:cNvSpPr>
              <a:spLocks noChangeArrowheads="1"/>
            </p:cNvSpPr>
            <p:nvPr/>
          </p:nvSpPr>
          <p:spPr bwMode="auto">
            <a:xfrm>
              <a:off x="0" y="572"/>
              <a:ext cx="2653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grpSp>
          <p:nvGrpSpPr>
            <p:cNvPr id="10271" name="Group 9"/>
            <p:cNvGrpSpPr>
              <a:grpSpLocks/>
            </p:cNvGrpSpPr>
            <p:nvPr/>
          </p:nvGrpSpPr>
          <p:grpSpPr bwMode="auto">
            <a:xfrm rot="-1098158">
              <a:off x="116" y="663"/>
              <a:ext cx="409" cy="273"/>
              <a:chOff x="2352" y="816"/>
              <a:chExt cx="864" cy="576"/>
            </a:xfrm>
          </p:grpSpPr>
          <p:sp>
            <p:nvSpPr>
              <p:cNvPr id="35" name="Oval 4"/>
              <p:cNvSpPr>
                <a:spLocks noChangeArrowheads="1"/>
              </p:cNvSpPr>
              <p:nvPr/>
            </p:nvSpPr>
            <p:spPr bwMode="auto">
              <a:xfrm>
                <a:off x="2351" y="1198"/>
                <a:ext cx="188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53725"/>
                      <a:invGamma/>
                    </a:schemeClr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99" name="Line 5"/>
              <p:cNvSpPr>
                <a:spLocks noChangeShapeType="1"/>
              </p:cNvSpPr>
              <p:nvPr/>
            </p:nvSpPr>
            <p:spPr bwMode="auto">
              <a:xfrm flipH="1">
                <a:off x="2496" y="1008"/>
                <a:ext cx="192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37" name="Oval 6"/>
              <p:cNvSpPr>
                <a:spLocks noChangeArrowheads="1"/>
              </p:cNvSpPr>
              <p:nvPr/>
            </p:nvSpPr>
            <p:spPr bwMode="auto">
              <a:xfrm>
                <a:off x="3023" y="1199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53725"/>
                      <a:invGamma/>
                    </a:schemeClr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301" name="Line 7"/>
              <p:cNvSpPr>
                <a:spLocks noChangeShapeType="1"/>
              </p:cNvSpPr>
              <p:nvPr/>
            </p:nvSpPr>
            <p:spPr bwMode="auto">
              <a:xfrm>
                <a:off x="2880" y="1008"/>
                <a:ext cx="192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302" name="Oval 8"/>
              <p:cNvSpPr>
                <a:spLocks noChangeArrowheads="1"/>
              </p:cNvSpPr>
              <p:nvPr/>
            </p:nvSpPr>
            <p:spPr bwMode="auto">
              <a:xfrm>
                <a:off x="2592" y="816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rgbClr val="C2E1C2"/>
                  </a:gs>
                  <a:gs pos="100000">
                    <a:srgbClr val="008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272" name="Group 10"/>
            <p:cNvGrpSpPr>
              <a:grpSpLocks/>
            </p:cNvGrpSpPr>
            <p:nvPr/>
          </p:nvGrpSpPr>
          <p:grpSpPr bwMode="auto">
            <a:xfrm rot="3941727">
              <a:off x="44" y="1142"/>
              <a:ext cx="409" cy="273"/>
              <a:chOff x="2352" y="816"/>
              <a:chExt cx="864" cy="576"/>
            </a:xfrm>
          </p:grpSpPr>
          <p:sp>
            <p:nvSpPr>
              <p:cNvPr id="30" name="Oval 11"/>
              <p:cNvSpPr>
                <a:spLocks noChangeArrowheads="1"/>
              </p:cNvSpPr>
              <p:nvPr/>
            </p:nvSpPr>
            <p:spPr bwMode="auto">
              <a:xfrm>
                <a:off x="2346" y="1201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53725"/>
                      <a:invGamma/>
                    </a:schemeClr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94" name="Line 12"/>
              <p:cNvSpPr>
                <a:spLocks noChangeShapeType="1"/>
              </p:cNvSpPr>
              <p:nvPr/>
            </p:nvSpPr>
            <p:spPr bwMode="auto">
              <a:xfrm flipH="1">
                <a:off x="2496" y="1008"/>
                <a:ext cx="192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32" name="Oval 13"/>
              <p:cNvSpPr>
                <a:spLocks noChangeArrowheads="1"/>
              </p:cNvSpPr>
              <p:nvPr/>
            </p:nvSpPr>
            <p:spPr bwMode="auto">
              <a:xfrm>
                <a:off x="3023" y="1201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53725"/>
                      <a:invGamma/>
                    </a:schemeClr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96" name="Line 14"/>
              <p:cNvSpPr>
                <a:spLocks noChangeShapeType="1"/>
              </p:cNvSpPr>
              <p:nvPr/>
            </p:nvSpPr>
            <p:spPr bwMode="auto">
              <a:xfrm>
                <a:off x="2880" y="1008"/>
                <a:ext cx="192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97" name="Oval 15"/>
              <p:cNvSpPr>
                <a:spLocks noChangeArrowheads="1"/>
              </p:cNvSpPr>
              <p:nvPr/>
            </p:nvSpPr>
            <p:spPr bwMode="auto">
              <a:xfrm>
                <a:off x="2592" y="816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rgbClr val="C2E1C2"/>
                  </a:gs>
                  <a:gs pos="100000">
                    <a:srgbClr val="008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273" name="Group 16"/>
            <p:cNvGrpSpPr>
              <a:grpSpLocks/>
            </p:cNvGrpSpPr>
            <p:nvPr/>
          </p:nvGrpSpPr>
          <p:grpSpPr bwMode="auto">
            <a:xfrm>
              <a:off x="1112" y="982"/>
              <a:ext cx="409" cy="273"/>
              <a:chOff x="2352" y="816"/>
              <a:chExt cx="864" cy="576"/>
            </a:xfrm>
          </p:grpSpPr>
          <p:sp>
            <p:nvSpPr>
              <p:cNvPr id="25" name="Oval 17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53725"/>
                      <a:invGamma/>
                    </a:schemeClr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89" name="Line 18"/>
              <p:cNvSpPr>
                <a:spLocks noChangeShapeType="1"/>
              </p:cNvSpPr>
              <p:nvPr/>
            </p:nvSpPr>
            <p:spPr bwMode="auto">
              <a:xfrm flipH="1">
                <a:off x="2496" y="1008"/>
                <a:ext cx="192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27" name="Oval 19"/>
              <p:cNvSpPr>
                <a:spLocks noChangeArrowheads="1"/>
              </p:cNvSpPr>
              <p:nvPr/>
            </p:nvSpPr>
            <p:spPr bwMode="auto">
              <a:xfrm>
                <a:off x="3024" y="1200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53725"/>
                      <a:invGamma/>
                    </a:schemeClr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91" name="Line 20"/>
              <p:cNvSpPr>
                <a:spLocks noChangeShapeType="1"/>
              </p:cNvSpPr>
              <p:nvPr/>
            </p:nvSpPr>
            <p:spPr bwMode="auto">
              <a:xfrm>
                <a:off x="2880" y="1008"/>
                <a:ext cx="192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92" name="Oval 21"/>
              <p:cNvSpPr>
                <a:spLocks noChangeArrowheads="1"/>
              </p:cNvSpPr>
              <p:nvPr/>
            </p:nvSpPr>
            <p:spPr bwMode="auto">
              <a:xfrm>
                <a:off x="2592" y="816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rgbClr val="C2E1C2"/>
                  </a:gs>
                  <a:gs pos="100000">
                    <a:srgbClr val="008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274" name="Group 22"/>
            <p:cNvGrpSpPr>
              <a:grpSpLocks/>
            </p:cNvGrpSpPr>
            <p:nvPr/>
          </p:nvGrpSpPr>
          <p:grpSpPr bwMode="auto">
            <a:xfrm rot="738032">
              <a:off x="1569" y="711"/>
              <a:ext cx="409" cy="273"/>
              <a:chOff x="2352" y="816"/>
              <a:chExt cx="864" cy="576"/>
            </a:xfrm>
          </p:grpSpPr>
          <p:sp>
            <p:nvSpPr>
              <p:cNvPr id="20" name="Oval 23"/>
              <p:cNvSpPr>
                <a:spLocks noChangeArrowheads="1"/>
              </p:cNvSpPr>
              <p:nvPr/>
            </p:nvSpPr>
            <p:spPr bwMode="auto">
              <a:xfrm>
                <a:off x="2351" y="1196"/>
                <a:ext cx="188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53725"/>
                      <a:invGamma/>
                    </a:schemeClr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84" name="Line 24"/>
              <p:cNvSpPr>
                <a:spLocks noChangeShapeType="1"/>
              </p:cNvSpPr>
              <p:nvPr/>
            </p:nvSpPr>
            <p:spPr bwMode="auto">
              <a:xfrm flipH="1">
                <a:off x="2496" y="1008"/>
                <a:ext cx="192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22" name="Oval 25"/>
              <p:cNvSpPr>
                <a:spLocks noChangeArrowheads="1"/>
              </p:cNvSpPr>
              <p:nvPr/>
            </p:nvSpPr>
            <p:spPr bwMode="auto">
              <a:xfrm>
                <a:off x="3019" y="1199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53725"/>
                      <a:invGamma/>
                    </a:schemeClr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86" name="Line 26"/>
              <p:cNvSpPr>
                <a:spLocks noChangeShapeType="1"/>
              </p:cNvSpPr>
              <p:nvPr/>
            </p:nvSpPr>
            <p:spPr bwMode="auto">
              <a:xfrm>
                <a:off x="2880" y="1008"/>
                <a:ext cx="192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87" name="Oval 27"/>
              <p:cNvSpPr>
                <a:spLocks noChangeArrowheads="1"/>
              </p:cNvSpPr>
              <p:nvPr/>
            </p:nvSpPr>
            <p:spPr bwMode="auto">
              <a:xfrm>
                <a:off x="2592" y="816"/>
                <a:ext cx="336" cy="336"/>
              </a:xfrm>
              <a:prstGeom prst="ellipse">
                <a:avLst/>
              </a:prstGeom>
              <a:gradFill rotWithShape="0">
                <a:gsLst>
                  <a:gs pos="0">
                    <a:srgbClr val="C2E1C2"/>
                  </a:gs>
                  <a:gs pos="100000">
                    <a:srgbClr val="008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0275" name="Oval 32"/>
            <p:cNvSpPr>
              <a:spLocks noChangeArrowheads="1"/>
            </p:cNvSpPr>
            <p:nvPr/>
          </p:nvSpPr>
          <p:spPr bwMode="auto">
            <a:xfrm>
              <a:off x="2336" y="1026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6699"/>
                </a:gs>
                <a:gs pos="100000">
                  <a:srgbClr val="762F4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76" name="Oval 33"/>
            <p:cNvSpPr>
              <a:spLocks noChangeArrowheads="1"/>
            </p:cNvSpPr>
            <p:nvPr/>
          </p:nvSpPr>
          <p:spPr bwMode="auto">
            <a:xfrm>
              <a:off x="2064" y="1026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6699"/>
                </a:gs>
                <a:gs pos="100000">
                  <a:srgbClr val="762F4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77" name="Oval 34"/>
            <p:cNvSpPr>
              <a:spLocks noChangeArrowheads="1"/>
            </p:cNvSpPr>
            <p:nvPr/>
          </p:nvSpPr>
          <p:spPr bwMode="auto">
            <a:xfrm>
              <a:off x="793" y="663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6699"/>
                </a:gs>
                <a:gs pos="100000">
                  <a:srgbClr val="762F4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78" name="Oval 35"/>
            <p:cNvSpPr>
              <a:spLocks noChangeArrowheads="1"/>
            </p:cNvSpPr>
            <p:nvPr/>
          </p:nvSpPr>
          <p:spPr bwMode="auto">
            <a:xfrm>
              <a:off x="2290" y="663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9966"/>
                </a:gs>
                <a:gs pos="100000">
                  <a:srgbClr val="7647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79" name="Oval 36"/>
            <p:cNvSpPr>
              <a:spLocks noChangeArrowheads="1"/>
            </p:cNvSpPr>
            <p:nvPr/>
          </p:nvSpPr>
          <p:spPr bwMode="auto">
            <a:xfrm>
              <a:off x="1202" y="663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9966"/>
                </a:gs>
                <a:gs pos="100000">
                  <a:srgbClr val="7647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80" name="Oval 37"/>
            <p:cNvSpPr>
              <a:spLocks noChangeArrowheads="1"/>
            </p:cNvSpPr>
            <p:nvPr/>
          </p:nvSpPr>
          <p:spPr bwMode="auto">
            <a:xfrm>
              <a:off x="385" y="981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9966"/>
                </a:gs>
                <a:gs pos="100000">
                  <a:srgbClr val="7647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81" name="Oval 38"/>
            <p:cNvSpPr>
              <a:spLocks noChangeArrowheads="1"/>
            </p:cNvSpPr>
            <p:nvPr/>
          </p:nvSpPr>
          <p:spPr bwMode="auto">
            <a:xfrm>
              <a:off x="703" y="935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FF9966"/>
                </a:gs>
                <a:gs pos="100000">
                  <a:srgbClr val="7647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82" name="Text Box 39"/>
            <p:cNvSpPr txBox="1">
              <a:spLocks noChangeArrowheads="1"/>
            </p:cNvSpPr>
            <p:nvPr/>
          </p:nvSpPr>
          <p:spPr bwMode="auto">
            <a:xfrm>
              <a:off x="204" y="1389"/>
              <a:ext cx="21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Salty water</a:t>
              </a:r>
            </a:p>
          </p:txBody>
        </p:sp>
      </p:grpSp>
      <p:grpSp>
        <p:nvGrpSpPr>
          <p:cNvPr id="9" name="Group 153"/>
          <p:cNvGrpSpPr>
            <a:grpSpLocks/>
          </p:cNvGrpSpPr>
          <p:nvPr/>
        </p:nvGrpSpPr>
        <p:grpSpPr bwMode="auto">
          <a:xfrm>
            <a:off x="4643438" y="3786188"/>
            <a:ext cx="4211637" cy="1800225"/>
            <a:chOff x="3107" y="1888"/>
            <a:chExt cx="2653" cy="1134"/>
          </a:xfrm>
        </p:grpSpPr>
        <p:sp>
          <p:nvSpPr>
            <p:cNvPr id="10247" name="Rectangle 31"/>
            <p:cNvSpPr>
              <a:spLocks noChangeArrowheads="1"/>
            </p:cNvSpPr>
            <p:nvPr/>
          </p:nvSpPr>
          <p:spPr bwMode="auto">
            <a:xfrm>
              <a:off x="3107" y="1888"/>
              <a:ext cx="2653" cy="11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0248" name="Text Box 123"/>
            <p:cNvSpPr txBox="1">
              <a:spLocks noChangeArrowheads="1"/>
            </p:cNvSpPr>
            <p:nvPr/>
          </p:nvSpPr>
          <p:spPr bwMode="auto">
            <a:xfrm>
              <a:off x="3379" y="2704"/>
              <a:ext cx="21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Air</a:t>
              </a:r>
            </a:p>
          </p:txBody>
        </p:sp>
        <p:grpSp>
          <p:nvGrpSpPr>
            <p:cNvPr id="10249" name="Group 130"/>
            <p:cNvGrpSpPr>
              <a:grpSpLocks/>
            </p:cNvGrpSpPr>
            <p:nvPr/>
          </p:nvGrpSpPr>
          <p:grpSpPr bwMode="auto">
            <a:xfrm>
              <a:off x="3367" y="2086"/>
              <a:ext cx="250" cy="328"/>
              <a:chOff x="3367" y="2086"/>
              <a:chExt cx="250" cy="328"/>
            </a:xfrm>
          </p:grpSpPr>
          <p:sp>
            <p:nvSpPr>
              <p:cNvPr id="10268" name="Oval 128"/>
              <p:cNvSpPr>
                <a:spLocks noChangeArrowheads="1"/>
              </p:cNvSpPr>
              <p:nvPr/>
            </p:nvSpPr>
            <p:spPr bwMode="auto">
              <a:xfrm rot="1878778">
                <a:off x="3367" y="2086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69" name="Oval 129"/>
              <p:cNvSpPr>
                <a:spLocks noChangeArrowheads="1"/>
              </p:cNvSpPr>
              <p:nvPr/>
            </p:nvSpPr>
            <p:spPr bwMode="auto">
              <a:xfrm rot="1878778">
                <a:off x="3436" y="2233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250" name="Group 131"/>
            <p:cNvGrpSpPr>
              <a:grpSpLocks/>
            </p:cNvGrpSpPr>
            <p:nvPr/>
          </p:nvGrpSpPr>
          <p:grpSpPr bwMode="auto">
            <a:xfrm rot="5042754">
              <a:off x="5103" y="2523"/>
              <a:ext cx="250" cy="328"/>
              <a:chOff x="3367" y="2086"/>
              <a:chExt cx="250" cy="328"/>
            </a:xfrm>
          </p:grpSpPr>
          <p:sp>
            <p:nvSpPr>
              <p:cNvPr id="10266" name="Oval 132"/>
              <p:cNvSpPr>
                <a:spLocks noChangeArrowheads="1"/>
              </p:cNvSpPr>
              <p:nvPr/>
            </p:nvSpPr>
            <p:spPr bwMode="auto">
              <a:xfrm rot="1878778">
                <a:off x="3367" y="2086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67" name="Oval 133"/>
              <p:cNvSpPr>
                <a:spLocks noChangeArrowheads="1"/>
              </p:cNvSpPr>
              <p:nvPr/>
            </p:nvSpPr>
            <p:spPr bwMode="auto">
              <a:xfrm rot="1878778">
                <a:off x="3436" y="2233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251" name="Group 134"/>
            <p:cNvGrpSpPr>
              <a:grpSpLocks/>
            </p:cNvGrpSpPr>
            <p:nvPr/>
          </p:nvGrpSpPr>
          <p:grpSpPr bwMode="auto">
            <a:xfrm rot="-1603245">
              <a:off x="3288" y="2523"/>
              <a:ext cx="250" cy="328"/>
              <a:chOff x="3367" y="2086"/>
              <a:chExt cx="250" cy="328"/>
            </a:xfrm>
          </p:grpSpPr>
          <p:sp>
            <p:nvSpPr>
              <p:cNvPr id="10264" name="Oval 135"/>
              <p:cNvSpPr>
                <a:spLocks noChangeArrowheads="1"/>
              </p:cNvSpPr>
              <p:nvPr/>
            </p:nvSpPr>
            <p:spPr bwMode="auto">
              <a:xfrm rot="1878778">
                <a:off x="3367" y="2086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65" name="Oval 136"/>
              <p:cNvSpPr>
                <a:spLocks noChangeArrowheads="1"/>
              </p:cNvSpPr>
              <p:nvPr/>
            </p:nvSpPr>
            <p:spPr bwMode="auto">
              <a:xfrm rot="1878778">
                <a:off x="3436" y="2233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252" name="Group 137"/>
            <p:cNvGrpSpPr>
              <a:grpSpLocks/>
            </p:cNvGrpSpPr>
            <p:nvPr/>
          </p:nvGrpSpPr>
          <p:grpSpPr bwMode="auto">
            <a:xfrm rot="-5400000">
              <a:off x="4150" y="1979"/>
              <a:ext cx="250" cy="328"/>
              <a:chOff x="3367" y="2086"/>
              <a:chExt cx="250" cy="328"/>
            </a:xfrm>
          </p:grpSpPr>
          <p:sp>
            <p:nvSpPr>
              <p:cNvPr id="10262" name="Oval 138"/>
              <p:cNvSpPr>
                <a:spLocks noChangeArrowheads="1"/>
              </p:cNvSpPr>
              <p:nvPr/>
            </p:nvSpPr>
            <p:spPr bwMode="auto">
              <a:xfrm rot="1878778">
                <a:off x="3367" y="2086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63" name="Oval 139"/>
              <p:cNvSpPr>
                <a:spLocks noChangeArrowheads="1"/>
              </p:cNvSpPr>
              <p:nvPr/>
            </p:nvSpPr>
            <p:spPr bwMode="auto">
              <a:xfrm rot="1878778">
                <a:off x="3436" y="2233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253" name="Group 140"/>
            <p:cNvGrpSpPr>
              <a:grpSpLocks/>
            </p:cNvGrpSpPr>
            <p:nvPr/>
          </p:nvGrpSpPr>
          <p:grpSpPr bwMode="auto">
            <a:xfrm rot="-3535012">
              <a:off x="5329" y="2024"/>
              <a:ext cx="250" cy="328"/>
              <a:chOff x="3367" y="2086"/>
              <a:chExt cx="250" cy="328"/>
            </a:xfrm>
          </p:grpSpPr>
          <p:sp>
            <p:nvSpPr>
              <p:cNvPr id="10260" name="Oval 141"/>
              <p:cNvSpPr>
                <a:spLocks noChangeArrowheads="1"/>
              </p:cNvSpPr>
              <p:nvPr/>
            </p:nvSpPr>
            <p:spPr bwMode="auto">
              <a:xfrm rot="1878778">
                <a:off x="3367" y="2086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61" name="Oval 142"/>
              <p:cNvSpPr>
                <a:spLocks noChangeArrowheads="1"/>
              </p:cNvSpPr>
              <p:nvPr/>
            </p:nvSpPr>
            <p:spPr bwMode="auto">
              <a:xfrm rot="1878778">
                <a:off x="3436" y="2233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008080"/>
                  </a:gs>
                  <a:gs pos="100000">
                    <a:srgbClr val="003B3B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254" name="Group 146"/>
            <p:cNvGrpSpPr>
              <a:grpSpLocks/>
            </p:cNvGrpSpPr>
            <p:nvPr/>
          </p:nvGrpSpPr>
          <p:grpSpPr bwMode="auto">
            <a:xfrm>
              <a:off x="3775" y="2358"/>
              <a:ext cx="250" cy="328"/>
              <a:chOff x="3775" y="2358"/>
              <a:chExt cx="250" cy="328"/>
            </a:xfrm>
          </p:grpSpPr>
          <p:sp>
            <p:nvSpPr>
              <p:cNvPr id="10258" name="Oval 144"/>
              <p:cNvSpPr>
                <a:spLocks noChangeArrowheads="1"/>
              </p:cNvSpPr>
              <p:nvPr/>
            </p:nvSpPr>
            <p:spPr bwMode="auto">
              <a:xfrm rot="1878778">
                <a:off x="3775" y="2358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6699"/>
                  </a:gs>
                  <a:gs pos="100000">
                    <a:srgbClr val="762F4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59" name="Oval 145"/>
              <p:cNvSpPr>
                <a:spLocks noChangeArrowheads="1"/>
              </p:cNvSpPr>
              <p:nvPr/>
            </p:nvSpPr>
            <p:spPr bwMode="auto">
              <a:xfrm rot="1878778">
                <a:off x="3844" y="2505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6699"/>
                  </a:gs>
                  <a:gs pos="100000">
                    <a:srgbClr val="762F4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255" name="Group 147"/>
            <p:cNvGrpSpPr>
              <a:grpSpLocks/>
            </p:cNvGrpSpPr>
            <p:nvPr/>
          </p:nvGrpSpPr>
          <p:grpSpPr bwMode="auto">
            <a:xfrm rot="3401862">
              <a:off x="4649" y="2205"/>
              <a:ext cx="250" cy="328"/>
              <a:chOff x="3775" y="2358"/>
              <a:chExt cx="250" cy="328"/>
            </a:xfrm>
          </p:grpSpPr>
          <p:sp>
            <p:nvSpPr>
              <p:cNvPr id="10256" name="Oval 148"/>
              <p:cNvSpPr>
                <a:spLocks noChangeArrowheads="1"/>
              </p:cNvSpPr>
              <p:nvPr/>
            </p:nvSpPr>
            <p:spPr bwMode="auto">
              <a:xfrm rot="1878778">
                <a:off x="3775" y="2358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6699"/>
                  </a:gs>
                  <a:gs pos="100000">
                    <a:srgbClr val="762F47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257" name="Oval 149"/>
              <p:cNvSpPr>
                <a:spLocks noChangeArrowheads="1"/>
              </p:cNvSpPr>
              <p:nvPr/>
            </p:nvSpPr>
            <p:spPr bwMode="auto">
              <a:xfrm rot="1878778">
                <a:off x="3844" y="2505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rgbClr val="FF6699"/>
                  </a:gs>
                  <a:gs pos="100000">
                    <a:srgbClr val="762F4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>
                  <a:latin typeface="Comic Sans MS" panose="030F0702030302020204" pitchFamily="66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3370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285750"/>
            <a:ext cx="8429625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4800" dirty="0" err="1">
                <a:latin typeface="Comic Sans MS" panose="030F0702030302020204" pitchFamily="66" charset="0"/>
              </a:rPr>
              <a:t>HCl</a:t>
            </a:r>
            <a:r>
              <a:rPr lang="en-GB" sz="4800" dirty="0">
                <a:latin typeface="Comic Sans MS" panose="030F0702030302020204" pitchFamily="66" charset="0"/>
              </a:rPr>
              <a:t>			ZnSO</a:t>
            </a:r>
            <a:r>
              <a:rPr lang="en-GB" sz="4800" baseline="-25000" dirty="0">
                <a:latin typeface="Comic Sans MS" panose="030F0702030302020204" pitchFamily="66" charset="0"/>
              </a:rPr>
              <a:t>4</a:t>
            </a:r>
          </a:p>
          <a:p>
            <a:pPr eaLnBrk="1" hangingPunct="1">
              <a:defRPr/>
            </a:pP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sz="4800" dirty="0">
                <a:latin typeface="Comic Sans MS" panose="030F0702030302020204" pitchFamily="66" charset="0"/>
              </a:rPr>
              <a:t>		</a:t>
            </a:r>
            <a:r>
              <a:rPr lang="en-GB" sz="4800" dirty="0" err="1">
                <a:latin typeface="Comic Sans MS" panose="030F0702030302020204" pitchFamily="66" charset="0"/>
              </a:rPr>
              <a:t>NaCl</a:t>
            </a:r>
            <a:r>
              <a:rPr lang="en-GB" sz="4800" dirty="0">
                <a:latin typeface="Comic Sans MS" panose="030F0702030302020204" pitchFamily="66" charset="0"/>
              </a:rPr>
              <a:t>				O</a:t>
            </a:r>
            <a:r>
              <a:rPr lang="en-GB" sz="4800" baseline="-25000" dirty="0">
                <a:latin typeface="Comic Sans MS" panose="030F0702030302020204" pitchFamily="66" charset="0"/>
              </a:rPr>
              <a:t>2</a:t>
            </a:r>
          </a:p>
          <a:p>
            <a:pPr eaLnBrk="1" hangingPunct="1">
              <a:defRPr/>
            </a:pP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sz="4800" dirty="0" err="1">
                <a:latin typeface="Comic Sans MS" panose="030F0702030302020204" pitchFamily="66" charset="0"/>
              </a:rPr>
              <a:t>CuO</a:t>
            </a:r>
            <a:r>
              <a:rPr lang="en-GB" sz="4800" dirty="0">
                <a:latin typeface="Comic Sans MS" panose="030F0702030302020204" pitchFamily="66" charset="0"/>
              </a:rPr>
              <a:t>				H</a:t>
            </a:r>
            <a:r>
              <a:rPr lang="en-GB" sz="4800" baseline="-25000" dirty="0">
                <a:latin typeface="Comic Sans MS" panose="030F0702030302020204" pitchFamily="66" charset="0"/>
              </a:rPr>
              <a:t>2</a:t>
            </a:r>
            <a:r>
              <a:rPr lang="en-GB" sz="4800" dirty="0">
                <a:latin typeface="Comic Sans MS" panose="030F0702030302020204" pitchFamily="66" charset="0"/>
              </a:rPr>
              <a:t>O</a:t>
            </a:r>
          </a:p>
          <a:p>
            <a:pPr eaLnBrk="1" hangingPunct="1">
              <a:defRPr/>
            </a:pP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sz="4800" dirty="0">
                <a:latin typeface="Comic Sans MS" panose="030F0702030302020204" pitchFamily="66" charset="0"/>
              </a:rPr>
              <a:t>			Mg				MgCl</a:t>
            </a:r>
            <a:r>
              <a:rPr lang="en-GB" sz="4800" baseline="-25000" dirty="0">
                <a:latin typeface="Comic Sans MS" panose="030F0702030302020204" pitchFamily="66" charset="0"/>
              </a:rPr>
              <a:t>2</a:t>
            </a:r>
          </a:p>
          <a:p>
            <a:pPr eaLnBrk="1" hangingPunct="1">
              <a:defRPr/>
            </a:pPr>
            <a:endParaRPr lang="en-GB" sz="48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sz="4800" dirty="0">
                <a:latin typeface="Comic Sans MS" panose="030F0702030302020204" pitchFamily="66" charset="0"/>
              </a:rPr>
              <a:t>CuSO</a:t>
            </a:r>
            <a:r>
              <a:rPr lang="en-GB" sz="4800" baseline="-25000" dirty="0">
                <a:latin typeface="Comic Sans MS" panose="030F0702030302020204" pitchFamily="66" charset="0"/>
              </a:rPr>
              <a:t>4</a:t>
            </a:r>
            <a:r>
              <a:rPr lang="en-GB" sz="4800" dirty="0">
                <a:latin typeface="Comic Sans MS" panose="030F0702030302020204" pitchFamily="66" charset="0"/>
              </a:rPr>
              <a:t>				</a:t>
            </a:r>
            <a:r>
              <a:rPr lang="en-GB" sz="4800" dirty="0" err="1">
                <a:latin typeface="Comic Sans MS" panose="030F0702030302020204" pitchFamily="66" charset="0"/>
              </a:rPr>
              <a:t>ZnO</a:t>
            </a:r>
            <a:endParaRPr lang="en-GB" sz="48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sz="4800" dirty="0">
                <a:latin typeface="Comic Sans MS" panose="030F0702030302020204" pitchFamily="66" charset="0"/>
              </a:rPr>
              <a:t>		 </a:t>
            </a:r>
            <a:r>
              <a:rPr lang="en-GB" sz="4800" dirty="0" err="1">
                <a:latin typeface="Comic Sans MS" panose="030F0702030302020204" pitchFamily="66" charset="0"/>
              </a:rPr>
              <a:t>NaOH</a:t>
            </a:r>
            <a:r>
              <a:rPr lang="en-GB" sz="4800" dirty="0">
                <a:latin typeface="Comic Sans MS" panose="030F0702030302020204" pitchFamily="66" charset="0"/>
              </a:rPr>
              <a:t>				Zn</a:t>
            </a:r>
          </a:p>
        </p:txBody>
      </p:sp>
    </p:spTree>
    <p:extLst>
      <p:ext uri="{BB962C8B-B14F-4D97-AF65-F5344CB8AC3E}">
        <p14:creationId xmlns:p14="http://schemas.microsoft.com/office/powerpoint/2010/main" val="415618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.files.bbci.co.uk/bam/live/content/zs7sr82/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6" y="1890829"/>
            <a:ext cx="7159754" cy="388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2F0E67-D2EC-4F17-ACB3-8BADBDF6BA63}"/>
              </a:ext>
            </a:extLst>
          </p:cNvPr>
          <p:cNvSpPr txBox="1"/>
          <p:nvPr/>
        </p:nvSpPr>
        <p:spPr>
          <a:xfrm>
            <a:off x="428243" y="602806"/>
            <a:ext cx="844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Draw the staircase separating metals and non-metals</a:t>
            </a:r>
          </a:p>
        </p:txBody>
      </p:sp>
    </p:spTree>
    <p:extLst>
      <p:ext uri="{BB962C8B-B14F-4D97-AF65-F5344CB8AC3E}">
        <p14:creationId xmlns:p14="http://schemas.microsoft.com/office/powerpoint/2010/main" val="70385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bc.co.uk/staticarchive/f341e9d4c6001ae8a562785f7a0403974f88b7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9368"/>
            <a:ext cx="9168454" cy="515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84CCEA-6E02-491A-AE59-037323C527B9}"/>
              </a:ext>
            </a:extLst>
          </p:cNvPr>
          <p:cNvSpPr txBox="1"/>
          <p:nvPr/>
        </p:nvSpPr>
        <p:spPr>
          <a:xfrm>
            <a:off x="0" y="711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Colour the alkali metals blue.</a:t>
            </a:r>
          </a:p>
        </p:txBody>
      </p:sp>
    </p:spTree>
    <p:extLst>
      <p:ext uri="{BB962C8B-B14F-4D97-AF65-F5344CB8AC3E}">
        <p14:creationId xmlns:p14="http://schemas.microsoft.com/office/powerpoint/2010/main" val="36441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bc.co.uk/staticarchive/f341e9d4c6001ae8a562785f7a0403974f88b7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9368"/>
            <a:ext cx="9168454" cy="515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84CCEA-6E02-491A-AE59-037323C527B9}"/>
              </a:ext>
            </a:extLst>
          </p:cNvPr>
          <p:cNvSpPr txBox="1"/>
          <p:nvPr/>
        </p:nvSpPr>
        <p:spPr>
          <a:xfrm>
            <a:off x="0" y="711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Colour the alkaline earth metals purple.</a:t>
            </a:r>
          </a:p>
        </p:txBody>
      </p:sp>
    </p:spTree>
    <p:extLst>
      <p:ext uri="{BB962C8B-B14F-4D97-AF65-F5344CB8AC3E}">
        <p14:creationId xmlns:p14="http://schemas.microsoft.com/office/powerpoint/2010/main" val="23354681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233</Words>
  <Application>Microsoft Office PowerPoint</Application>
  <PresentationFormat>On-screen Show (4:3)</PresentationFormat>
  <Paragraphs>92</Paragraphs>
  <Slides>20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The periodic table</vt:lpstr>
      <vt:lpstr>Elements</vt:lpstr>
      <vt:lpstr>Compounds</vt:lpstr>
      <vt:lpstr>Mixtures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Close up</vt:lpstr>
      <vt:lpstr>Closer still…</vt:lpstr>
      <vt:lpstr>PowerPoint Presentation</vt:lpstr>
      <vt:lpstr>How does this look?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Rob Butler</dc:creator>
  <cp:lastModifiedBy>mneubauer</cp:lastModifiedBy>
  <cp:revision>17</cp:revision>
  <dcterms:created xsi:type="dcterms:W3CDTF">2015-03-08T13:36:19Z</dcterms:created>
  <dcterms:modified xsi:type="dcterms:W3CDTF">2017-09-26T19:43:06Z</dcterms:modified>
</cp:coreProperties>
</file>