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42A0-3A27-4C49-9DA5-DA0D1F4EA6EA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2E17-8981-4813-88B4-FF6C311BDFB2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42A0-3A27-4C49-9DA5-DA0D1F4EA6EA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2E17-8981-4813-88B4-FF6C311BDF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42A0-3A27-4C49-9DA5-DA0D1F4EA6EA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2E17-8981-4813-88B4-FF6C311BDF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42A0-3A27-4C49-9DA5-DA0D1F4EA6EA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2E17-8981-4813-88B4-FF6C311BDF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42A0-3A27-4C49-9DA5-DA0D1F4EA6EA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2E17-8981-4813-88B4-FF6C311BDFB2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42A0-3A27-4C49-9DA5-DA0D1F4EA6EA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2E17-8981-4813-88B4-FF6C311BDF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42A0-3A27-4C49-9DA5-DA0D1F4EA6EA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2E17-8981-4813-88B4-FF6C311BDF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42A0-3A27-4C49-9DA5-DA0D1F4EA6EA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132E17-8981-4813-88B4-FF6C311BDFB2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42A0-3A27-4C49-9DA5-DA0D1F4EA6EA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2E17-8981-4813-88B4-FF6C311BDF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42A0-3A27-4C49-9DA5-DA0D1F4EA6EA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9132E17-8981-4813-88B4-FF6C311BDF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5A342A0-3A27-4C49-9DA5-DA0D1F4EA6EA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2E17-8981-4813-88B4-FF6C311BDF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5A342A0-3A27-4C49-9DA5-DA0D1F4EA6EA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9132E17-8981-4813-88B4-FF6C311BDFB2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7467600" cy="2553147"/>
          </a:xfrm>
        </p:spPr>
        <p:txBody>
          <a:bodyPr/>
          <a:lstStyle/>
          <a:p>
            <a:pPr marL="36576" indent="0">
              <a:buNone/>
            </a:pPr>
            <a:r>
              <a:rPr lang="en-CA" dirty="0"/>
              <a:t>A bee sting is acidic.</a:t>
            </a:r>
          </a:p>
          <a:p>
            <a:pPr marL="36576" indent="0">
              <a:buNone/>
            </a:pPr>
            <a:r>
              <a:rPr lang="en-CA" dirty="0"/>
              <a:t>At the end of the lesson you will need to say how to stop the pain of a bee sting.</a:t>
            </a:r>
          </a:p>
        </p:txBody>
      </p:sp>
      <p:pic>
        <p:nvPicPr>
          <p:cNvPr id="1026" name="Picture 2" descr="Hey! A Bee Stung M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865"/>
            <a:ext cx="7748848" cy="280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6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Neutralisation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346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99389"/>
            <a:ext cx="7467600" cy="1143000"/>
          </a:xfrm>
        </p:spPr>
        <p:txBody>
          <a:bodyPr/>
          <a:lstStyle/>
          <a:p>
            <a:r>
              <a:rPr lang="en-CA" b="1" dirty="0"/>
              <a:t>Neutralisation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7467600" cy="4497363"/>
          </a:xfrm>
        </p:spPr>
        <p:txBody>
          <a:bodyPr/>
          <a:lstStyle/>
          <a:p>
            <a:r>
              <a:rPr lang="en-CA" dirty="0"/>
              <a:t>Acids and alkalis react to form a neutral substance.</a:t>
            </a:r>
          </a:p>
          <a:p>
            <a:pPr marL="36576" indent="0" algn="ctr">
              <a:buNone/>
            </a:pPr>
            <a:r>
              <a:rPr lang="en-CA" dirty="0"/>
              <a:t>acid + alkali </a:t>
            </a:r>
            <a:r>
              <a:rPr lang="en-CA" dirty="0">
                <a:sym typeface="Wingdings" panose="05000000000000000000" pitchFamily="2" charset="2"/>
              </a:rPr>
              <a:t> salt + water</a:t>
            </a:r>
          </a:p>
          <a:p>
            <a:endParaRPr lang="en-CA" dirty="0">
              <a:sym typeface="Wingdings" panose="05000000000000000000" pitchFamily="2" charset="2"/>
            </a:endParaRPr>
          </a:p>
          <a:p>
            <a:r>
              <a:rPr lang="en-CA" dirty="0">
                <a:sym typeface="Wingdings" panose="05000000000000000000" pitchFamily="2" charset="2"/>
              </a:rPr>
              <a:t>Salt can be common salt (sodium chloride) or one of many other salts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All salts have two-part names</a:t>
            </a:r>
          </a:p>
          <a:p>
            <a:pPr lvl="1"/>
            <a:r>
              <a:rPr lang="en-CA" dirty="0" err="1">
                <a:sym typeface="Wingdings" panose="05000000000000000000" pitchFamily="2" charset="2"/>
              </a:rPr>
              <a:t>Eg</a:t>
            </a:r>
            <a:r>
              <a:rPr lang="en-CA" dirty="0">
                <a:sym typeface="Wingdings" panose="05000000000000000000" pitchFamily="2" charset="2"/>
              </a:rPr>
              <a:t>. silver bromide, magnesium sulfate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1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LO: State the general word equation for neutralisation.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F7DAA-C30E-48AE-874A-485D8750E4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36712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3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CA" sz="4800" b="1" dirty="0"/>
              <a:t>Neutralisation Reactions Lab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075240" cy="4137323"/>
          </a:xfrm>
        </p:spPr>
        <p:txBody>
          <a:bodyPr>
            <a:normAutofit/>
          </a:bodyPr>
          <a:lstStyle/>
          <a:p>
            <a:pPr marL="493776" indent="-457200">
              <a:buFont typeface="+mj-lt"/>
              <a:buAutoNum type="arabicPeriod"/>
            </a:pPr>
            <a:r>
              <a:rPr lang="en-CA" sz="2400" dirty="0"/>
              <a:t>Measure 10cm</a:t>
            </a:r>
            <a:r>
              <a:rPr lang="en-CA" sz="2400" baseline="30000" dirty="0"/>
              <a:t>3</a:t>
            </a:r>
            <a:r>
              <a:rPr lang="en-CA" sz="2400" dirty="0"/>
              <a:t> of sodium hydroxide using a small measuring cylinder.</a:t>
            </a:r>
          </a:p>
          <a:p>
            <a:pPr marL="493776" indent="-457200">
              <a:buFont typeface="+mj-lt"/>
              <a:buAutoNum type="arabicPeriod"/>
            </a:pPr>
            <a:r>
              <a:rPr lang="en-CA" sz="2400" dirty="0"/>
              <a:t>Pour the sodium hydroxide into a beaker.</a:t>
            </a:r>
          </a:p>
          <a:p>
            <a:pPr marL="493776" indent="-457200">
              <a:buFont typeface="+mj-lt"/>
              <a:buAutoNum type="arabicPeriod"/>
            </a:pPr>
            <a:r>
              <a:rPr lang="en-CA" sz="2400" dirty="0"/>
              <a:t>Add a few drops of universal indicator to the beaker.</a:t>
            </a:r>
          </a:p>
          <a:p>
            <a:pPr marL="493776" indent="-457200">
              <a:buFont typeface="+mj-lt"/>
              <a:buAutoNum type="arabicPeriod"/>
            </a:pPr>
            <a:r>
              <a:rPr lang="en-CA" sz="2400" dirty="0"/>
              <a:t>Measure 20cm</a:t>
            </a:r>
            <a:r>
              <a:rPr lang="en-CA" sz="2400" baseline="30000" dirty="0"/>
              <a:t>3</a:t>
            </a:r>
            <a:r>
              <a:rPr lang="en-CA" sz="2400" dirty="0"/>
              <a:t> of hydrochloric acid using a large measuring cylinder.</a:t>
            </a:r>
          </a:p>
          <a:p>
            <a:pPr marL="493776" indent="-457200">
              <a:buFont typeface="+mj-lt"/>
              <a:buAutoNum type="arabicPeriod"/>
            </a:pPr>
            <a:r>
              <a:rPr lang="en-CA" sz="2400" dirty="0"/>
              <a:t>Using a pipette add the hydrochloric acid to the beaker one drop at a time.</a:t>
            </a:r>
          </a:p>
          <a:p>
            <a:pPr marL="493776" indent="-457200">
              <a:buFont typeface="+mj-lt"/>
              <a:buAutoNum type="arabicPeriod"/>
            </a:pPr>
            <a:r>
              <a:rPr lang="en-CA" sz="2400" dirty="0"/>
              <a:t>Count how many drops you add to neutralize </a:t>
            </a:r>
            <a:r>
              <a:rPr lang="en-CA" sz="2400"/>
              <a:t>the mixture.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1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LO: State the general word equation for neutralisation.</a:t>
            </a:r>
          </a:p>
        </p:txBody>
      </p:sp>
    </p:spTree>
    <p:extLst>
      <p:ext uri="{BB962C8B-B14F-4D97-AF65-F5344CB8AC3E}">
        <p14:creationId xmlns:p14="http://schemas.microsoft.com/office/powerpoint/2010/main" val="93669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Useful Neutralisations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Indigestion Medications</a:t>
            </a:r>
          </a:p>
          <a:p>
            <a:pPr lvl="1"/>
            <a:r>
              <a:rPr lang="en-CA" dirty="0"/>
              <a:t>Contain carbonates (alkali) which neutralize stomach acid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87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LO: Describe some examples of useful neutralisation reactions.</a:t>
            </a:r>
          </a:p>
        </p:txBody>
      </p:sp>
      <p:pic>
        <p:nvPicPr>
          <p:cNvPr id="2054" name="Picture 6" descr="http://www.groceries-express.com/images/10000%5C16500%5C04404%5C1650004404C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55" y="3889349"/>
            <a:ext cx="2953445" cy="29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25788"/>
            <a:ext cx="1372242" cy="30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9349"/>
            <a:ext cx="1846719" cy="29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39" y="4381099"/>
            <a:ext cx="2982616" cy="159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03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Useful Neutralisations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Farming and Gardening</a:t>
            </a:r>
          </a:p>
          <a:p>
            <a:pPr lvl="1"/>
            <a:r>
              <a:rPr lang="en-CA" dirty="0"/>
              <a:t>Add alkalis to acidic soil </a:t>
            </a:r>
          </a:p>
          <a:p>
            <a:pPr lvl="1"/>
            <a:r>
              <a:rPr lang="en-CA" dirty="0"/>
              <a:t>Encourages plant growth because more nutrients are available to the plants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87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LO: Describe some examples of useful neutralisation reactions.</a:t>
            </a:r>
          </a:p>
        </p:txBody>
      </p:sp>
      <p:pic>
        <p:nvPicPr>
          <p:cNvPr id="3074" name="Picture 2" descr="http://upload.wikimedia.org/wikipedia/commons/7/70/Spreading_lime_on_a_Devon_fie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01" y="3737300"/>
            <a:ext cx="4941490" cy="32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bc.co.uk/staticarchive/bd40e1cffb521e3e8ee7590dfa847a98c91db4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605" y="3902263"/>
            <a:ext cx="4762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640960" cy="6480720"/>
          </a:xfrm>
        </p:spPr>
        <p:txBody>
          <a:bodyPr>
            <a:noAutofit/>
          </a:bodyPr>
          <a:lstStyle/>
          <a:p>
            <a:pPr marL="493776" indent="-457200">
              <a:buFont typeface="+mj-lt"/>
              <a:buAutoNum type="arabicPeriod"/>
            </a:pPr>
            <a:r>
              <a:rPr lang="en-CA" sz="2400" dirty="0"/>
              <a:t>Dear Gardening World, I have very alkaline soil plus my water is alkaline too with a lot of minerals in it. My problem is that, with the alkalinity, some of my plants get iron deficiency.. Does anyone have any idea what I can add to my soil so that it is healthy enough to overcome this problem? </a:t>
            </a:r>
          </a:p>
          <a:p>
            <a:pPr marL="493776" indent="-457200">
              <a:buFont typeface="+mj-lt"/>
              <a:buAutoNum type="arabicPeriod"/>
            </a:pPr>
            <a:endParaRPr lang="en-CA" sz="1200" dirty="0"/>
          </a:p>
          <a:p>
            <a:pPr marL="493776" indent="-457200">
              <a:buFont typeface="+mj-lt"/>
              <a:buAutoNum type="arabicPeriod"/>
            </a:pPr>
            <a:r>
              <a:rPr lang="en-CA" sz="2400" dirty="0"/>
              <a:t>Dear Gardening World, I would like to grow some beautiful Lilacs.  The packet says they like alkaline soil.  I’ve tested the pH of the soil in my garden and its pH5.  Is there anything I can do?</a:t>
            </a:r>
          </a:p>
          <a:p>
            <a:pPr marL="493776" indent="-457200">
              <a:buFont typeface="+mj-lt"/>
              <a:buAutoNum type="arabicPeriod"/>
            </a:pPr>
            <a:endParaRPr lang="en-CA" sz="1200" dirty="0"/>
          </a:p>
          <a:p>
            <a:pPr marL="493776" indent="-457200">
              <a:buFont typeface="+mj-lt"/>
              <a:buAutoNum type="arabicPeriod"/>
            </a:pPr>
            <a:r>
              <a:rPr lang="en-CA" sz="2400" dirty="0"/>
              <a:t>Dear Gardening World, My grass blades are turning yellow between the veins, but the veins themselves are remaining green. Someone told me this was because of Iron deficiency.  I have read that Iron deficiency can be caused by acidic conditions.  Help I don’t know what to do about it!</a:t>
            </a:r>
          </a:p>
          <a:p>
            <a:pPr marL="36576" indent="0">
              <a:buNone/>
            </a:pPr>
            <a:r>
              <a:rPr lang="en-CA" sz="2400" dirty="0">
                <a:solidFill>
                  <a:srgbClr val="FFFF00"/>
                </a:solidFill>
              </a:rPr>
              <a:t>Hand-in your response for 5 marks.</a:t>
            </a:r>
          </a:p>
        </p:txBody>
      </p:sp>
    </p:spTree>
    <p:extLst>
      <p:ext uri="{BB962C8B-B14F-4D97-AF65-F5344CB8AC3E}">
        <p14:creationId xmlns:p14="http://schemas.microsoft.com/office/powerpoint/2010/main" val="118332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Useful Neutralisations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66" y="1463148"/>
            <a:ext cx="7467600" cy="4525963"/>
          </a:xfrm>
        </p:spPr>
        <p:txBody>
          <a:bodyPr/>
          <a:lstStyle/>
          <a:p>
            <a:r>
              <a:rPr lang="en-CA" dirty="0"/>
              <a:t>Acid Rain Remediation</a:t>
            </a:r>
          </a:p>
          <a:p>
            <a:pPr lvl="1"/>
            <a:r>
              <a:rPr lang="en-CA" dirty="0"/>
              <a:t>Neutralize lakes that have been affected by acid rain</a:t>
            </a:r>
          </a:p>
          <a:p>
            <a:pPr lvl="1"/>
            <a:r>
              <a:rPr lang="en-CA" dirty="0"/>
              <a:t>In these lakes animal and plant life is killed by the acidic conditions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87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LO: Describe some examples of useful neutralisation reactions.</a:t>
            </a:r>
          </a:p>
        </p:txBody>
      </p:sp>
      <p:pic>
        <p:nvPicPr>
          <p:cNvPr id="4098" name="Picture 2" descr="http://www.rsc.org/images/noaa-acid%20rain-200_tcm18-40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26130"/>
            <a:ext cx="2631822" cy="31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66" y="4005064"/>
            <a:ext cx="4320480" cy="319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3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64" y="3429000"/>
            <a:ext cx="7931224" cy="2553147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CA" dirty="0"/>
              <a:t>A bee sting is acidic.</a:t>
            </a:r>
          </a:p>
          <a:p>
            <a:pPr marL="36576" indent="0">
              <a:buNone/>
            </a:pPr>
            <a:r>
              <a:rPr lang="en-CA" dirty="0"/>
              <a:t>How would you stop the pain of a bee sting?</a:t>
            </a:r>
          </a:p>
          <a:p>
            <a:pPr marL="36576" indent="0">
              <a:buNone/>
            </a:pPr>
            <a:endParaRPr lang="en-CA" dirty="0"/>
          </a:p>
          <a:p>
            <a:pPr marL="36576" indent="0">
              <a:buNone/>
            </a:pPr>
            <a:r>
              <a:rPr lang="en-CA" dirty="0"/>
              <a:t>Show Miss Neubauer your answer to finish the lesson.</a:t>
            </a:r>
          </a:p>
        </p:txBody>
      </p:sp>
      <p:pic>
        <p:nvPicPr>
          <p:cNvPr id="1026" name="Picture 2" descr="Hey! A Bee Stung M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865"/>
            <a:ext cx="7748848" cy="280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1355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182</TotalTime>
  <Words>449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Franklin Gothic Book</vt:lpstr>
      <vt:lpstr>Wingdings</vt:lpstr>
      <vt:lpstr>Wingdings 2</vt:lpstr>
      <vt:lpstr>Technic</vt:lpstr>
      <vt:lpstr>PowerPoint Presentation</vt:lpstr>
      <vt:lpstr>Neutralisation</vt:lpstr>
      <vt:lpstr>Neutralisation</vt:lpstr>
      <vt:lpstr>Neutralisation Reactions Lab</vt:lpstr>
      <vt:lpstr>Useful Neutralisations</vt:lpstr>
      <vt:lpstr>Useful Neutralisations</vt:lpstr>
      <vt:lpstr>PowerPoint Presentation</vt:lpstr>
      <vt:lpstr>Useful Neutralisations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Neutralisation</dc:title>
  <dc:creator>Melissa Neubauer</dc:creator>
  <cp:lastModifiedBy>mneubauer</cp:lastModifiedBy>
  <cp:revision>17</cp:revision>
  <dcterms:created xsi:type="dcterms:W3CDTF">2015-02-21T16:19:20Z</dcterms:created>
  <dcterms:modified xsi:type="dcterms:W3CDTF">2017-10-20T02:56:05Z</dcterms:modified>
</cp:coreProperties>
</file>