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3" r:id="rId2"/>
    <p:sldId id="264" r:id="rId3"/>
    <p:sldId id="265" r:id="rId4"/>
    <p:sldId id="266" r:id="rId5"/>
    <p:sldId id="267" r:id="rId6"/>
    <p:sldId id="268" r:id="rId7"/>
    <p:sldId id="256" r:id="rId8"/>
    <p:sldId id="257" r:id="rId9"/>
    <p:sldId id="258" r:id="rId10"/>
    <p:sldId id="259" r:id="rId11"/>
    <p:sldId id="261" r:id="rId12"/>
    <p:sldId id="260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89896-E22C-4D9F-905D-111306F49C89}" type="datetimeFigureOut">
              <a:rPr lang="en-CA" smtClean="0"/>
              <a:t>2017-10-19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45938-4E0C-46AB-833C-4B34B3E801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628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45F9511-4AF5-4071-91DA-5D6A3A890372}" type="slidenum">
              <a:rPr lang="en-US" altLang="en-US" sz="1200" smtClean="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67D4651-B450-4385-8706-3E77A8322AB4}" type="slidenum">
              <a:rPr lang="en-US" altLang="en-US" sz="1200" smtClean="0"/>
              <a:pPr eaLnBrk="1" hangingPunct="1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EC2A04EA-55EE-4947-A05F-58092F9C90CB}" type="slidenum">
              <a:rPr lang="en-US" altLang="en-US" sz="1200"/>
              <a:pPr algn="r" eaLnBrk="1" hangingPunct="1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9B133579-27A5-47B5-982D-48411C2BE4E0}" type="slidenum">
              <a:rPr lang="en-US" altLang="en-US" sz="1200"/>
              <a:pPr algn="r" eaLnBrk="1" hangingPunct="1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18366147-36B2-4AE7-8695-7E1B6F05484A}" type="slidenum">
              <a:rPr lang="en-US" altLang="en-US" sz="1200"/>
              <a:pPr algn="r" eaLnBrk="1" hangingPunct="1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C24DCCA6-C5DB-423A-BD72-D703603E74BB}" type="slidenum">
              <a:rPr lang="en-US" altLang="en-US" sz="1200"/>
              <a:pPr algn="r" eaLnBrk="1" hangingPunct="1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B782-39C8-4AE7-A1B0-74E5D99B7203}" type="datetimeFigureOut">
              <a:rPr lang="en-CA" smtClean="0"/>
              <a:t>2017-10-19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8F5A-87DB-4263-99E1-9F0657830F0F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B782-39C8-4AE7-A1B0-74E5D99B7203}" type="datetimeFigureOut">
              <a:rPr lang="en-CA" smtClean="0"/>
              <a:t>2017-10-19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8F5A-87DB-4263-99E1-9F0657830F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B782-39C8-4AE7-A1B0-74E5D99B7203}" type="datetimeFigureOut">
              <a:rPr lang="en-CA" smtClean="0"/>
              <a:t>2017-10-19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8F5A-87DB-4263-99E1-9F0657830F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B782-39C8-4AE7-A1B0-74E5D99B7203}" type="datetimeFigureOut">
              <a:rPr lang="en-CA" smtClean="0"/>
              <a:t>2017-10-19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8F5A-87DB-4263-99E1-9F0657830F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B782-39C8-4AE7-A1B0-74E5D99B7203}" type="datetimeFigureOut">
              <a:rPr lang="en-CA" smtClean="0"/>
              <a:t>2017-10-19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8F5A-87DB-4263-99E1-9F0657830F0F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B782-39C8-4AE7-A1B0-74E5D99B7203}" type="datetimeFigureOut">
              <a:rPr lang="en-CA" smtClean="0"/>
              <a:t>2017-10-19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8F5A-87DB-4263-99E1-9F0657830F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B782-39C8-4AE7-A1B0-74E5D99B7203}" type="datetimeFigureOut">
              <a:rPr lang="en-CA" smtClean="0"/>
              <a:t>2017-10-19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8F5A-87DB-4263-99E1-9F0657830F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B782-39C8-4AE7-A1B0-74E5D99B7203}" type="datetimeFigureOut">
              <a:rPr lang="en-CA" smtClean="0"/>
              <a:t>2017-10-19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168F5A-87DB-4263-99E1-9F0657830F0F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B782-39C8-4AE7-A1B0-74E5D99B7203}" type="datetimeFigureOut">
              <a:rPr lang="en-CA" smtClean="0"/>
              <a:t>2017-10-19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8F5A-87DB-4263-99E1-9F0657830F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B782-39C8-4AE7-A1B0-74E5D99B7203}" type="datetimeFigureOut">
              <a:rPr lang="en-CA" smtClean="0"/>
              <a:t>2017-10-19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A168F5A-87DB-4263-99E1-9F0657830F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F4EB782-39C8-4AE7-A1B0-74E5D99B7203}" type="datetimeFigureOut">
              <a:rPr lang="en-CA" smtClean="0"/>
              <a:t>2017-10-19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8F5A-87DB-4263-99E1-9F0657830F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F4EB782-39C8-4AE7-A1B0-74E5D99B7203}" type="datetimeFigureOut">
              <a:rPr lang="en-CA" smtClean="0"/>
              <a:t>2017-10-19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A168F5A-87DB-4263-99E1-9F0657830F0F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Arial" pitchFamily="34" charset="0"/>
                <a:cs typeface="Arial" pitchFamily="34" charset="0"/>
              </a:rPr>
              <a:t>Acid or alkali?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075613" cy="3810000"/>
          </a:xfrm>
        </p:spPr>
        <p:txBody>
          <a:bodyPr>
            <a:normAutofit fontScale="92500"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altLang="en-US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latin typeface="Arial" pitchFamily="34" charset="0"/>
                <a:cs typeface="Arial" pitchFamily="34" charset="0"/>
              </a:rPr>
              <a:t>Look at the five substances which follow. For each one, decide whether it is an acid or an alkali.</a:t>
            </a:r>
          </a:p>
          <a:p>
            <a:pPr marL="0" indent="0" eaLnBrk="1" hangingPunct="1">
              <a:buFont typeface="Times" charset="0"/>
              <a:buNone/>
            </a:pPr>
            <a:endParaRPr lang="en-GB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000">
                <a:latin typeface="Arial" pitchFamily="34" charset="0"/>
                <a:cs typeface="Arial" pitchFamily="34" charset="0"/>
              </a:rPr>
              <a:t>Science Progress © Hodder &amp; Stoughton 2014</a:t>
            </a:r>
          </a:p>
        </p:txBody>
      </p:sp>
      <p:pic>
        <p:nvPicPr>
          <p:cNvPr id="13317" name="Picture 7" descr="N:\Schools\Science\Current Projects\Science Progress\Dynamic Learning\Photos\Watermarked\02_36_HRF_Fotolia_2821049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119313"/>
            <a:ext cx="4141787" cy="276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8" descr="N:\Schools\Science\Current Projects\Science Progress\Dynamic Learning\Photos\Watermarked\02_37_HRF_Sbyte_skd287133sd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0" y="2247900"/>
            <a:ext cx="2635250" cy="26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9593716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Substances can be acidic, alkaline or neutral</a:t>
            </a: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84134" y="0"/>
            <a:ext cx="82322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LO: Describe how litmus can be used to identify if a solution is acidic or alkaline.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708920"/>
            <a:ext cx="4280148" cy="3988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66475" y="2708920"/>
            <a:ext cx="3889501" cy="360039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Substances can be tested using litmus paper.  It changes colour in the presence of an acid or alkali.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8045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Universal indicator liquid changes colour in the presence of an acid or alkali.</a:t>
            </a:r>
          </a:p>
        </p:txBody>
      </p:sp>
      <p:pic>
        <p:nvPicPr>
          <p:cNvPr id="2050" name="Picture 2" descr="http://www.bbc.co.uk/staticarchive/cb73e70e4b6110f5a0d60394782a327b5ead5e3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73016"/>
            <a:ext cx="8857089" cy="2443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661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Testing Substances Practical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136904" cy="4525963"/>
          </a:xfrm>
        </p:spPr>
        <p:txBody>
          <a:bodyPr/>
          <a:lstStyle/>
          <a:p>
            <a:r>
              <a:rPr lang="en-CA" dirty="0"/>
              <a:t>Copy the table below to record your results</a:t>
            </a:r>
          </a:p>
          <a:p>
            <a:r>
              <a:rPr lang="en-CA" dirty="0"/>
              <a:t>Test each substance with litmus paper</a:t>
            </a:r>
          </a:p>
          <a:p>
            <a:r>
              <a:rPr lang="en-CA" dirty="0"/>
              <a:t>Test each substance with universal indicator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134" y="0"/>
            <a:ext cx="82322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LO: Describe how litmus can be used to identify if a solution is acidic or alkaline.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534356"/>
              </p:ext>
            </p:extLst>
          </p:nvPr>
        </p:nvGraphicFramePr>
        <p:xfrm>
          <a:off x="611560" y="3861048"/>
          <a:ext cx="7920879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3348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/>
                        <a:t>Substance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/>
                        <a:t>Litmus Paper</a:t>
                      </a:r>
                    </a:p>
                    <a:p>
                      <a:pPr algn="ctr"/>
                      <a:r>
                        <a:rPr lang="en-CA" sz="1600" dirty="0"/>
                        <a:t>(Acid, Alkali,</a:t>
                      </a:r>
                      <a:r>
                        <a:rPr lang="en-CA" sz="1600" baseline="0" dirty="0"/>
                        <a:t> Neutral)</a:t>
                      </a:r>
                      <a:endParaRPr lang="en-C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/>
                        <a:t>Universal Indicator</a:t>
                      </a:r>
                    </a:p>
                    <a:p>
                      <a:pPr algn="ctr"/>
                      <a:r>
                        <a:rPr lang="en-CA" sz="1600" dirty="0"/>
                        <a:t>(Acid, Alkali,</a:t>
                      </a:r>
                      <a:r>
                        <a:rPr lang="en-CA" sz="1600" baseline="0" dirty="0"/>
                        <a:t> Neutral)</a:t>
                      </a:r>
                      <a:endParaRPr lang="en-CA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749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749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749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749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242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CA" sz="4000" dirty="0"/>
              <a:t>Complete the universal indicator worksheet</a:t>
            </a:r>
          </a:p>
        </p:txBody>
      </p:sp>
    </p:spTree>
    <p:extLst>
      <p:ext uri="{BB962C8B-B14F-4D97-AF65-F5344CB8AC3E}">
        <p14:creationId xmlns:p14="http://schemas.microsoft.com/office/powerpoint/2010/main" val="352627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9"/>
          <p:cNvSpPr txBox="1">
            <a:spLocks noChangeArrowheads="1"/>
          </p:cNvSpPr>
          <p:nvPr/>
        </p:nvSpPr>
        <p:spPr bwMode="auto">
          <a:xfrm>
            <a:off x="7073900" y="3579813"/>
            <a:ext cx="1366838" cy="64135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600">
                <a:solidFill>
                  <a:schemeClr val="bg1"/>
                </a:solidFill>
                <a:latin typeface="Arial" pitchFamily="34" charset="0"/>
              </a:rPr>
              <a:t>Alkali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7073900" y="3581400"/>
            <a:ext cx="1366838" cy="641350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600">
                <a:solidFill>
                  <a:srgbClr val="C0C0C0"/>
                </a:solidFill>
                <a:latin typeface="Arial" pitchFamily="34" charset="0"/>
              </a:rPr>
              <a:t>Alkali</a:t>
            </a:r>
          </a:p>
        </p:txBody>
      </p:sp>
      <p:sp>
        <p:nvSpPr>
          <p:cNvPr id="14340" name="Text Box 17"/>
          <p:cNvSpPr txBox="1">
            <a:spLocks noChangeArrowheads="1"/>
          </p:cNvSpPr>
          <p:nvPr/>
        </p:nvSpPr>
        <p:spPr bwMode="auto">
          <a:xfrm>
            <a:off x="5076825" y="1773238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Arial" pitchFamily="34" charset="0"/>
              </a:rPr>
              <a:t>Lemon juice</a:t>
            </a:r>
          </a:p>
        </p:txBody>
      </p:sp>
      <p:sp>
        <p:nvSpPr>
          <p:cNvPr id="14341" name="Text Box 18"/>
          <p:cNvSpPr txBox="1">
            <a:spLocks noChangeArrowheads="1"/>
          </p:cNvSpPr>
          <p:nvPr/>
        </p:nvSpPr>
        <p:spPr bwMode="auto">
          <a:xfrm>
            <a:off x="5076825" y="3573463"/>
            <a:ext cx="1366838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600">
                <a:latin typeface="Arial" pitchFamily="34" charset="0"/>
              </a:rPr>
              <a:t>Acid</a:t>
            </a:r>
          </a:p>
        </p:txBody>
      </p:sp>
      <p:pic>
        <p:nvPicPr>
          <p:cNvPr id="16" name="Picture 9" descr="MCj043471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076700"/>
            <a:ext cx="7143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000">
                <a:latin typeface="Arial" pitchFamily="34" charset="0"/>
                <a:cs typeface="Arial" pitchFamily="34" charset="0"/>
              </a:rPr>
              <a:t>Science Progress © Hodder &amp; Stoughton 2014</a:t>
            </a:r>
          </a:p>
        </p:txBody>
      </p:sp>
      <p:pic>
        <p:nvPicPr>
          <p:cNvPr id="14344" name="Picture 9" descr="N:\Schools\Science\Current Projects\Science Progress\Dynamic Learning\Photos\Watermarked\02_38_Fotolia_3352787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14563"/>
            <a:ext cx="4478338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9849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8"/>
          <p:cNvSpPr txBox="1">
            <a:spLocks noChangeArrowheads="1"/>
          </p:cNvSpPr>
          <p:nvPr/>
        </p:nvSpPr>
        <p:spPr bwMode="auto">
          <a:xfrm>
            <a:off x="5076825" y="3579813"/>
            <a:ext cx="1366838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600">
                <a:latin typeface="Arial" pitchFamily="34" charset="0"/>
              </a:rPr>
              <a:t>Acid</a:t>
            </a:r>
          </a:p>
        </p:txBody>
      </p:sp>
      <p:sp>
        <p:nvSpPr>
          <p:cNvPr id="15363" name="Text Box 19"/>
          <p:cNvSpPr txBox="1">
            <a:spLocks noChangeArrowheads="1"/>
          </p:cNvSpPr>
          <p:nvPr/>
        </p:nvSpPr>
        <p:spPr bwMode="auto">
          <a:xfrm>
            <a:off x="7073900" y="3579813"/>
            <a:ext cx="1366838" cy="64135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600">
                <a:solidFill>
                  <a:schemeClr val="bg1"/>
                </a:solidFill>
                <a:latin typeface="Arial" pitchFamily="34" charset="0"/>
              </a:rPr>
              <a:t>Alkali</a:t>
            </a:r>
          </a:p>
        </p:txBody>
      </p:sp>
      <p:sp>
        <p:nvSpPr>
          <p:cNvPr id="15364" name="Text Box 17"/>
          <p:cNvSpPr txBox="1">
            <a:spLocks noChangeArrowheads="1"/>
          </p:cNvSpPr>
          <p:nvPr/>
        </p:nvSpPr>
        <p:spPr bwMode="auto">
          <a:xfrm>
            <a:off x="5076825" y="1773238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Arial" pitchFamily="34" charset="0"/>
              </a:rPr>
              <a:t>Sodium hydroxide</a:t>
            </a:r>
          </a:p>
        </p:txBody>
      </p:sp>
      <p:pic>
        <p:nvPicPr>
          <p:cNvPr id="16" name="Picture 9" descr="MCj043471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863" y="4076700"/>
            <a:ext cx="7143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6" name="Group 1"/>
          <p:cNvGrpSpPr>
            <a:grpSpLocks/>
          </p:cNvGrpSpPr>
          <p:nvPr/>
        </p:nvGrpSpPr>
        <p:grpSpPr bwMode="auto">
          <a:xfrm>
            <a:off x="1258888" y="1196975"/>
            <a:ext cx="2986087" cy="4478338"/>
            <a:chOff x="1259632" y="1196752"/>
            <a:chExt cx="2985559" cy="4478338"/>
          </a:xfrm>
        </p:grpSpPr>
        <p:pic>
          <p:nvPicPr>
            <p:cNvPr id="15369" name="Picture 10" descr="N:\Schools\Science\Current Projects\Science Progress\Dynamic Learning\Photos\Watermarked\02_39_Fotolia_34487613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2" y="1196752"/>
              <a:ext cx="2985559" cy="4478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0" name="Text Box 14"/>
            <p:cNvSpPr txBox="1">
              <a:spLocks noChangeArrowheads="1"/>
            </p:cNvSpPr>
            <p:nvPr/>
          </p:nvSpPr>
          <p:spPr bwMode="auto">
            <a:xfrm>
              <a:off x="2360402" y="4270976"/>
              <a:ext cx="93610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GB" altLang="en-US" sz="1200" b="1">
                  <a:latin typeface="Arial" pitchFamily="34" charset="0"/>
                </a:rPr>
                <a:t>Sodium hydroxide</a:t>
              </a:r>
            </a:p>
          </p:txBody>
        </p:sp>
      </p:grp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5076825" y="3579813"/>
            <a:ext cx="1376363" cy="641350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600">
                <a:solidFill>
                  <a:srgbClr val="C0C0C0"/>
                </a:solidFill>
                <a:latin typeface="Arial" pitchFamily="34" charset="0"/>
              </a:rPr>
              <a:t>Acid</a:t>
            </a:r>
          </a:p>
        </p:txBody>
      </p:sp>
      <p:sp>
        <p:nvSpPr>
          <p:cNvPr id="1536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000">
                <a:latin typeface="Arial" pitchFamily="34" charset="0"/>
                <a:cs typeface="Arial" pitchFamily="34" charset="0"/>
              </a:rPr>
              <a:t>Science Progress © Hodder &amp; Stoughton 2014</a:t>
            </a:r>
          </a:p>
        </p:txBody>
      </p:sp>
    </p:spTree>
    <p:extLst>
      <p:ext uri="{BB962C8B-B14F-4D97-AF65-F5344CB8AC3E}">
        <p14:creationId xmlns:p14="http://schemas.microsoft.com/office/powerpoint/2010/main" val="23941672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8"/>
          <p:cNvSpPr txBox="1">
            <a:spLocks noChangeArrowheads="1"/>
          </p:cNvSpPr>
          <p:nvPr/>
        </p:nvSpPr>
        <p:spPr bwMode="auto">
          <a:xfrm>
            <a:off x="5076825" y="3579813"/>
            <a:ext cx="1366838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600">
                <a:latin typeface="Arial" pitchFamily="34" charset="0"/>
              </a:rPr>
              <a:t>Acid</a:t>
            </a:r>
          </a:p>
        </p:txBody>
      </p:sp>
      <p:sp>
        <p:nvSpPr>
          <p:cNvPr id="16387" name="Text Box 19"/>
          <p:cNvSpPr txBox="1">
            <a:spLocks noChangeArrowheads="1"/>
          </p:cNvSpPr>
          <p:nvPr/>
        </p:nvSpPr>
        <p:spPr bwMode="auto">
          <a:xfrm>
            <a:off x="7073900" y="3579813"/>
            <a:ext cx="1366838" cy="64135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600">
                <a:solidFill>
                  <a:schemeClr val="bg1"/>
                </a:solidFill>
                <a:latin typeface="Arial" pitchFamily="34" charset="0"/>
              </a:rPr>
              <a:t>Alkali</a:t>
            </a:r>
          </a:p>
        </p:txBody>
      </p:sp>
      <p:sp>
        <p:nvSpPr>
          <p:cNvPr id="16388" name="Text Box 17"/>
          <p:cNvSpPr txBox="1">
            <a:spLocks noChangeArrowheads="1"/>
          </p:cNvSpPr>
          <p:nvPr/>
        </p:nvSpPr>
        <p:spPr bwMode="auto">
          <a:xfrm>
            <a:off x="5076825" y="1773238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Arial" pitchFamily="34" charset="0"/>
              </a:rPr>
              <a:t>Vinegar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7073900" y="3579813"/>
            <a:ext cx="1366838" cy="641350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600">
                <a:solidFill>
                  <a:srgbClr val="C0C0C0"/>
                </a:solidFill>
                <a:latin typeface="Arial" pitchFamily="34" charset="0"/>
              </a:rPr>
              <a:t>Alkali</a:t>
            </a:r>
          </a:p>
        </p:txBody>
      </p:sp>
      <p:pic>
        <p:nvPicPr>
          <p:cNvPr id="16" name="Picture 9" descr="MCj043471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076700"/>
            <a:ext cx="7143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000">
                <a:latin typeface="Arial" pitchFamily="34" charset="0"/>
                <a:cs typeface="Arial" pitchFamily="34" charset="0"/>
              </a:rPr>
              <a:t>Science Progress © Hodder &amp; Stoughton 2014</a:t>
            </a:r>
          </a:p>
        </p:txBody>
      </p:sp>
      <p:pic>
        <p:nvPicPr>
          <p:cNvPr id="16392" name="Picture 9" descr="N:\Schools\Science\Current Projects\Science Progress\Dynamic Learning\Photos\Watermarked\02_40_HRF_Fotolia_308011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352550"/>
            <a:ext cx="2979737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3142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8"/>
          <p:cNvSpPr txBox="1">
            <a:spLocks noChangeArrowheads="1"/>
          </p:cNvSpPr>
          <p:nvPr/>
        </p:nvSpPr>
        <p:spPr bwMode="auto">
          <a:xfrm>
            <a:off x="5076825" y="3579813"/>
            <a:ext cx="1366838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600">
                <a:latin typeface="Arial" pitchFamily="34" charset="0"/>
              </a:rPr>
              <a:t>Acid</a:t>
            </a:r>
          </a:p>
        </p:txBody>
      </p:sp>
      <p:sp>
        <p:nvSpPr>
          <p:cNvPr id="17411" name="Text Box 19"/>
          <p:cNvSpPr txBox="1">
            <a:spLocks noChangeArrowheads="1"/>
          </p:cNvSpPr>
          <p:nvPr/>
        </p:nvSpPr>
        <p:spPr bwMode="auto">
          <a:xfrm>
            <a:off x="7073900" y="3579813"/>
            <a:ext cx="1366838" cy="64135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600">
                <a:solidFill>
                  <a:schemeClr val="bg1"/>
                </a:solidFill>
                <a:latin typeface="Arial" pitchFamily="34" charset="0"/>
              </a:rPr>
              <a:t>Alkali</a:t>
            </a:r>
          </a:p>
        </p:txBody>
      </p:sp>
      <p:sp>
        <p:nvSpPr>
          <p:cNvPr id="17412" name="Text Box 17"/>
          <p:cNvSpPr txBox="1">
            <a:spLocks noChangeArrowheads="1"/>
          </p:cNvSpPr>
          <p:nvPr/>
        </p:nvSpPr>
        <p:spPr bwMode="auto">
          <a:xfrm>
            <a:off x="5076825" y="1773238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Arial" pitchFamily="34" charset="0"/>
              </a:rPr>
              <a:t>Ammonia</a:t>
            </a:r>
          </a:p>
        </p:txBody>
      </p:sp>
      <p:pic>
        <p:nvPicPr>
          <p:cNvPr id="16" name="Picture 9" descr="MCj043471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863" y="4076700"/>
            <a:ext cx="7143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4" name="Group 1"/>
          <p:cNvGrpSpPr>
            <a:grpSpLocks/>
          </p:cNvGrpSpPr>
          <p:nvPr/>
        </p:nvGrpSpPr>
        <p:grpSpPr bwMode="auto">
          <a:xfrm>
            <a:off x="560388" y="908050"/>
            <a:ext cx="3397250" cy="5095875"/>
            <a:chOff x="561147" y="908720"/>
            <a:chExt cx="3396481" cy="5094722"/>
          </a:xfrm>
        </p:grpSpPr>
        <p:pic>
          <p:nvPicPr>
            <p:cNvPr id="17417" name="Picture 10" descr="N:\Schools\Science\Current Projects\Science Progress\Dynamic Learning\Photos\Watermarked\02_41_thinkstock_98274348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147" y="908720"/>
              <a:ext cx="3396481" cy="509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8" name="Text Box 14"/>
            <p:cNvSpPr txBox="1">
              <a:spLocks noChangeArrowheads="1"/>
            </p:cNvSpPr>
            <p:nvPr/>
          </p:nvSpPr>
          <p:spPr bwMode="auto">
            <a:xfrm>
              <a:off x="1679573" y="3619500"/>
              <a:ext cx="15732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en-US" b="1">
                  <a:latin typeface="Arial" pitchFamily="34" charset="0"/>
                </a:rPr>
                <a:t>Ammonia</a:t>
              </a:r>
            </a:p>
          </p:txBody>
        </p:sp>
      </p:grp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5076825" y="3579813"/>
            <a:ext cx="1376363" cy="641350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600">
                <a:solidFill>
                  <a:srgbClr val="C0C0C0"/>
                </a:solidFill>
                <a:latin typeface="Arial" pitchFamily="34" charset="0"/>
              </a:rPr>
              <a:t>Acid</a:t>
            </a:r>
          </a:p>
        </p:txBody>
      </p:sp>
      <p:sp>
        <p:nvSpPr>
          <p:cNvPr id="1741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000">
                <a:latin typeface="Arial" pitchFamily="34" charset="0"/>
                <a:cs typeface="Arial" pitchFamily="34" charset="0"/>
              </a:rPr>
              <a:t>Science Progress © Hodder &amp; Stoughton 2014</a:t>
            </a:r>
          </a:p>
        </p:txBody>
      </p:sp>
    </p:spTree>
    <p:extLst>
      <p:ext uri="{BB962C8B-B14F-4D97-AF65-F5344CB8AC3E}">
        <p14:creationId xmlns:p14="http://schemas.microsoft.com/office/powerpoint/2010/main" val="31322418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8"/>
          <p:cNvSpPr txBox="1">
            <a:spLocks noChangeArrowheads="1"/>
          </p:cNvSpPr>
          <p:nvPr/>
        </p:nvSpPr>
        <p:spPr bwMode="auto">
          <a:xfrm>
            <a:off x="5076825" y="3579813"/>
            <a:ext cx="1366838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600">
                <a:latin typeface="Arial" pitchFamily="34" charset="0"/>
              </a:rPr>
              <a:t>Acid</a:t>
            </a:r>
          </a:p>
        </p:txBody>
      </p:sp>
      <p:sp>
        <p:nvSpPr>
          <p:cNvPr id="18435" name="Text Box 19"/>
          <p:cNvSpPr txBox="1">
            <a:spLocks noChangeArrowheads="1"/>
          </p:cNvSpPr>
          <p:nvPr/>
        </p:nvSpPr>
        <p:spPr bwMode="auto">
          <a:xfrm>
            <a:off x="7073900" y="3579813"/>
            <a:ext cx="1366838" cy="64135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600">
                <a:solidFill>
                  <a:schemeClr val="bg1"/>
                </a:solidFill>
                <a:latin typeface="Arial" pitchFamily="34" charset="0"/>
              </a:rPr>
              <a:t>Alkali</a:t>
            </a:r>
          </a:p>
        </p:txBody>
      </p:sp>
      <p:sp>
        <p:nvSpPr>
          <p:cNvPr id="18436" name="Text Box 17"/>
          <p:cNvSpPr txBox="1">
            <a:spLocks noChangeArrowheads="1"/>
          </p:cNvSpPr>
          <p:nvPr/>
        </p:nvSpPr>
        <p:spPr bwMode="auto">
          <a:xfrm>
            <a:off x="5076825" y="1773238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Arial" pitchFamily="34" charset="0"/>
              </a:rPr>
              <a:t>Soap</a:t>
            </a:r>
          </a:p>
        </p:txBody>
      </p:sp>
      <p:pic>
        <p:nvPicPr>
          <p:cNvPr id="16" name="Picture 9" descr="MCj043471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863" y="4076700"/>
            <a:ext cx="7143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5076825" y="3579813"/>
            <a:ext cx="1376363" cy="641350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600">
                <a:solidFill>
                  <a:srgbClr val="C0C0C0"/>
                </a:solidFill>
                <a:latin typeface="Arial" pitchFamily="34" charset="0"/>
              </a:rPr>
              <a:t>Acid</a:t>
            </a:r>
          </a:p>
        </p:txBody>
      </p:sp>
      <p:sp>
        <p:nvSpPr>
          <p:cNvPr id="1843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000">
                <a:latin typeface="Arial" pitchFamily="34" charset="0"/>
                <a:cs typeface="Arial" pitchFamily="34" charset="0"/>
              </a:rPr>
              <a:t>Science Progress © Hodder &amp; Stoughton 2014</a:t>
            </a:r>
          </a:p>
        </p:txBody>
      </p:sp>
      <p:pic>
        <p:nvPicPr>
          <p:cNvPr id="18440" name="Picture 7" descr="N:\Schools\Science\Current Projects\Science Progress\Dynamic Learning\Photos\Watermarked\02_36_HRF_Fotolia_2821049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119313"/>
            <a:ext cx="455295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76189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6000" dirty="0"/>
              <a:t>Everyday Acids and Alkalis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850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What is acid?  What is alkali?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CA" dirty="0"/>
              <a:t>Working with a partner:</a:t>
            </a:r>
          </a:p>
          <a:p>
            <a:pPr marL="36576" indent="0">
              <a:buNone/>
            </a:pPr>
            <a:endParaRPr lang="en-CA" sz="2000" dirty="0"/>
          </a:p>
          <a:p>
            <a:r>
              <a:rPr lang="en-CA" dirty="0"/>
              <a:t>Divide your paper in half</a:t>
            </a:r>
          </a:p>
          <a:p>
            <a:endParaRPr lang="en-CA" sz="2000" dirty="0"/>
          </a:p>
          <a:p>
            <a:r>
              <a:rPr lang="en-CA" dirty="0"/>
              <a:t>Label one half ACID and one half ALKALI</a:t>
            </a:r>
          </a:p>
          <a:p>
            <a:endParaRPr lang="en-CA" sz="2000" dirty="0"/>
          </a:p>
          <a:p>
            <a:r>
              <a:rPr lang="en-CA" dirty="0"/>
              <a:t>You have 5 minutes to write down all the words you can think of to describe and give examples</a:t>
            </a: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84134" y="0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LO: Name some acidic and alkaline substances.</a:t>
            </a:r>
          </a:p>
        </p:txBody>
      </p:sp>
    </p:spTree>
    <p:extLst>
      <p:ext uri="{BB962C8B-B14F-4D97-AF65-F5344CB8AC3E}">
        <p14:creationId xmlns:p14="http://schemas.microsoft.com/office/powerpoint/2010/main" val="1955755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0"/>
    </mc:Choice>
    <mc:Fallback>
      <p:transition spd="slow" advClick="0" advTm="30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What is acid?  What is alkali?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7467600" cy="3489251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CA" sz="7500" b="1" dirty="0"/>
              <a:t>Time’s Up!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134" y="0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LO: Name some acidic and alkaline substances.</a:t>
            </a:r>
          </a:p>
        </p:txBody>
      </p:sp>
    </p:spTree>
    <p:extLst>
      <p:ext uri="{BB962C8B-B14F-4D97-AF65-F5344CB8AC3E}">
        <p14:creationId xmlns:p14="http://schemas.microsoft.com/office/powerpoint/2010/main" val="1042285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sndAc>
          <p:stSnd>
            <p:snd r:embed="rId2" name="drumroll.wav"/>
          </p:stSnd>
        </p:sndAc>
      </p:transition>
    </mc:Choice>
    <mc:Fallback>
      <p:transition spd="slow">
        <p:sndAc>
          <p:stSnd>
            <p:snd r:embed="rId2" name="drumroll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65</TotalTime>
  <Words>304</Words>
  <Application>Microsoft Office PowerPoint</Application>
  <PresentationFormat>On-screen Show (4:3)</PresentationFormat>
  <Paragraphs>76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Franklin Gothic Book</vt:lpstr>
      <vt:lpstr>Times</vt:lpstr>
      <vt:lpstr>Times New Roman</vt:lpstr>
      <vt:lpstr>Wingdings 2</vt:lpstr>
      <vt:lpstr>Technic</vt:lpstr>
      <vt:lpstr>Acid or alkali?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Everyday Acids and Alkalis</vt:lpstr>
      <vt:lpstr>What is acid?  What is alkali?</vt:lpstr>
      <vt:lpstr>What is acid?  What is alkali?</vt:lpstr>
      <vt:lpstr>Testing</vt:lpstr>
      <vt:lpstr>Testing</vt:lpstr>
      <vt:lpstr>Testing Substances Practical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Everyday Acids and Alkalis</dc:title>
  <dc:creator>Melissa Neubauer</dc:creator>
  <cp:lastModifiedBy>mneubauer</cp:lastModifiedBy>
  <cp:revision>9</cp:revision>
  <dcterms:created xsi:type="dcterms:W3CDTF">2015-02-21T12:53:03Z</dcterms:created>
  <dcterms:modified xsi:type="dcterms:W3CDTF">2017-10-20T02:08:25Z</dcterms:modified>
</cp:coreProperties>
</file>