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4" r:id="rId3"/>
    <p:sldId id="265" r:id="rId4"/>
    <p:sldId id="266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92FB-7BE2-4D4F-90B8-39B3CA4A025F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6C7-D9CA-4F8B-8871-91BFA1BA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000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92FB-7BE2-4D4F-90B8-39B3CA4A025F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6C7-D9CA-4F8B-8871-91BFA1BA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847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92FB-7BE2-4D4F-90B8-39B3CA4A025F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6C7-D9CA-4F8B-8871-91BFA1BA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793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92FB-7BE2-4D4F-90B8-39B3CA4A025F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6C7-D9CA-4F8B-8871-91BFA1BA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688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92FB-7BE2-4D4F-90B8-39B3CA4A025F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6C7-D9CA-4F8B-8871-91BFA1BA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264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92FB-7BE2-4D4F-90B8-39B3CA4A025F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6C7-D9CA-4F8B-8871-91BFA1BA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766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92FB-7BE2-4D4F-90B8-39B3CA4A025F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6C7-D9CA-4F8B-8871-91BFA1BA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496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92FB-7BE2-4D4F-90B8-39B3CA4A025F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6C7-D9CA-4F8B-8871-91BFA1BA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76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92FB-7BE2-4D4F-90B8-39B3CA4A025F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6C7-D9CA-4F8B-8871-91BFA1BA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9423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92FB-7BE2-4D4F-90B8-39B3CA4A025F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6C7-D9CA-4F8B-8871-91BFA1BA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30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92FB-7BE2-4D4F-90B8-39B3CA4A025F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B6C7-D9CA-4F8B-8871-91BFA1BA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5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C92FB-7BE2-4D4F-90B8-39B3CA4A025F}" type="datetimeFigureOut">
              <a:rPr lang="en-CA" smtClean="0"/>
              <a:t>2017-10-12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9B6C7-D9CA-4F8B-8871-91BFA1BAA9D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99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6CBDFAB-E73C-47D5-B0E5-FD6D9EFE62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764453"/>
              </p:ext>
            </p:extLst>
          </p:nvPr>
        </p:nvGraphicFramePr>
        <p:xfrm>
          <a:off x="0" y="191785"/>
          <a:ext cx="9144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289">
                  <a:extLst>
                    <a:ext uri="{9D8B030D-6E8A-4147-A177-3AD203B41FA5}">
                      <a16:colId xmlns:a16="http://schemas.microsoft.com/office/drawing/2014/main" val="1242357165"/>
                    </a:ext>
                  </a:extLst>
                </a:gridCol>
                <a:gridCol w="2356701">
                  <a:extLst>
                    <a:ext uri="{9D8B030D-6E8A-4147-A177-3AD203B41FA5}">
                      <a16:colId xmlns:a16="http://schemas.microsoft.com/office/drawing/2014/main" val="1950104763"/>
                    </a:ext>
                  </a:extLst>
                </a:gridCol>
                <a:gridCol w="5279010">
                  <a:extLst>
                    <a:ext uri="{9D8B030D-6E8A-4147-A177-3AD203B41FA5}">
                      <a16:colId xmlns:a16="http://schemas.microsoft.com/office/drawing/2014/main" val="2014618713"/>
                    </a:ext>
                  </a:extLst>
                </a:gridCol>
              </a:tblGrid>
              <a:tr h="1632000">
                <a:tc gridSpan="3">
                  <a:txBody>
                    <a:bodyPr/>
                    <a:lstStyle/>
                    <a:p>
                      <a:pPr algn="ctr"/>
                      <a:r>
                        <a:rPr lang="en-CA" sz="4800" b="1" dirty="0">
                          <a:solidFill>
                            <a:srgbClr val="FFFF00"/>
                          </a:solidFill>
                        </a:rPr>
                        <a:t>States of Matter</a:t>
                      </a:r>
                    </a:p>
                    <a:p>
                      <a:pPr algn="ctr"/>
                      <a:r>
                        <a:rPr lang="en-CA" sz="4800" b="1" dirty="0">
                          <a:solidFill>
                            <a:srgbClr val="FFFF00"/>
                          </a:solidFill>
                        </a:rPr>
                        <a:t>What do these symbols mean?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398735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pPr algn="ctr"/>
                      <a:r>
                        <a:rPr lang="en-CA" sz="3600" dirty="0"/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/>
                        <a:t>Solid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3600" dirty="0"/>
                        <a:t>Iron     </a:t>
                      </a:r>
                      <a:r>
                        <a:rPr lang="en-CA" sz="3600" dirty="0">
                          <a:solidFill>
                            <a:schemeClr val="tx1"/>
                          </a:solidFill>
                        </a:rPr>
                        <a:t>Fe</a:t>
                      </a:r>
                      <a:r>
                        <a:rPr lang="en-CA" sz="3600" baseline="-25000" dirty="0">
                          <a:solidFill>
                            <a:schemeClr val="tx1"/>
                          </a:solidFill>
                        </a:rPr>
                        <a:t>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851832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pPr algn="ctr"/>
                      <a:r>
                        <a:rPr lang="en-CA" sz="3600" dirty="0"/>
                        <a:t>(l)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/>
                        <a:t>Liquid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/>
                        <a:t>Mercury     </a:t>
                      </a:r>
                      <a:r>
                        <a:rPr lang="en-CA" sz="3600" dirty="0">
                          <a:solidFill>
                            <a:schemeClr val="tx1"/>
                          </a:solidFill>
                        </a:rPr>
                        <a:t>Hg</a:t>
                      </a:r>
                      <a:r>
                        <a:rPr lang="en-CA" sz="3600" baseline="-25000" dirty="0">
                          <a:solidFill>
                            <a:schemeClr val="tx1"/>
                          </a:solidFill>
                        </a:rPr>
                        <a:t>(l)</a:t>
                      </a:r>
                      <a:endParaRPr lang="en-CA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659956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pPr algn="ctr"/>
                      <a:r>
                        <a:rPr lang="en-CA" sz="3600" dirty="0"/>
                        <a:t>(</a:t>
                      </a:r>
                      <a:r>
                        <a:rPr lang="en-CA" sz="3600" dirty="0" err="1"/>
                        <a:t>aq</a:t>
                      </a:r>
                      <a:r>
                        <a:rPr lang="en-CA" sz="36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/>
                        <a:t>Aqueous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/>
                        <a:t>Salt Water     Na</a:t>
                      </a:r>
                      <a:r>
                        <a:rPr lang="en-CA" sz="3600" baseline="30000" dirty="0"/>
                        <a:t>+</a:t>
                      </a:r>
                      <a:r>
                        <a:rPr lang="en-CA" sz="3600" baseline="-25000" dirty="0"/>
                        <a:t>(</a:t>
                      </a:r>
                      <a:r>
                        <a:rPr lang="en-CA" sz="3600" baseline="-25000" dirty="0" err="1"/>
                        <a:t>aq</a:t>
                      </a:r>
                      <a:r>
                        <a:rPr lang="en-CA" sz="3600" baseline="-25000" dirty="0"/>
                        <a:t>)</a:t>
                      </a:r>
                      <a:r>
                        <a:rPr lang="en-CA" sz="3600" baseline="0" dirty="0"/>
                        <a:t> + Cl</a:t>
                      </a:r>
                      <a:r>
                        <a:rPr lang="en-CA" sz="3600" baseline="30000" dirty="0"/>
                        <a:t>-</a:t>
                      </a:r>
                      <a:r>
                        <a:rPr lang="en-CA" sz="3600" baseline="-25000" dirty="0"/>
                        <a:t>(</a:t>
                      </a:r>
                      <a:r>
                        <a:rPr lang="en-CA" sz="3600" baseline="-25000" dirty="0" err="1"/>
                        <a:t>aq</a:t>
                      </a:r>
                      <a:r>
                        <a:rPr lang="en-CA" sz="3600" baseline="-25000" dirty="0"/>
                        <a:t>)</a:t>
                      </a:r>
                      <a:endParaRPr lang="en-CA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953741"/>
                  </a:ext>
                </a:extLst>
              </a:tr>
              <a:tr h="672000">
                <a:tc>
                  <a:txBody>
                    <a:bodyPr/>
                    <a:lstStyle/>
                    <a:p>
                      <a:pPr algn="ctr"/>
                      <a:r>
                        <a:rPr lang="en-CA" sz="3600" dirty="0"/>
                        <a:t>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600" dirty="0"/>
                        <a:t>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600" dirty="0"/>
                        <a:t>Oxygen     </a:t>
                      </a:r>
                      <a:r>
                        <a:rPr lang="en-CA" sz="3600" dirty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CA" sz="3600" baseline="-25000" dirty="0">
                          <a:solidFill>
                            <a:schemeClr val="tx1"/>
                          </a:solidFill>
                        </a:rPr>
                        <a:t>2(g)</a:t>
                      </a:r>
                      <a:endParaRPr lang="en-CA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49809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CF708FB-12BE-4930-A2D0-BF8FEE5EAFCD}"/>
              </a:ext>
            </a:extLst>
          </p:cNvPr>
          <p:cNvSpPr/>
          <p:nvPr/>
        </p:nvSpPr>
        <p:spPr>
          <a:xfrm>
            <a:off x="1508289" y="1743959"/>
            <a:ext cx="7635711" cy="74668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5FCC62-3C05-4064-B6D5-32D64E239419}"/>
              </a:ext>
            </a:extLst>
          </p:cNvPr>
          <p:cNvSpPr/>
          <p:nvPr/>
        </p:nvSpPr>
        <p:spPr>
          <a:xfrm>
            <a:off x="1508289" y="2478154"/>
            <a:ext cx="7635711" cy="63159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A4979F-070B-465E-976E-726DA4EF3049}"/>
              </a:ext>
            </a:extLst>
          </p:cNvPr>
          <p:cNvSpPr/>
          <p:nvPr/>
        </p:nvSpPr>
        <p:spPr>
          <a:xfrm>
            <a:off x="1508289" y="3121831"/>
            <a:ext cx="7635711" cy="75876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B4B462-DC15-4595-879E-EEB47CE38A8C}"/>
              </a:ext>
            </a:extLst>
          </p:cNvPr>
          <p:cNvSpPr/>
          <p:nvPr/>
        </p:nvSpPr>
        <p:spPr>
          <a:xfrm>
            <a:off x="1508289" y="3856027"/>
            <a:ext cx="7635711" cy="66783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95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E8EC3-7857-4472-9E9B-010EBC961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FF00"/>
                </a:solidFill>
              </a:rPr>
              <a:t>Chemical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2A1C5-FA5A-4157-A1B9-2696E50BD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887777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rgbClr val="FFFF00"/>
                </a:solidFill>
              </a:rPr>
              <a:t>Word equations are very general</a:t>
            </a:r>
          </a:p>
          <a:p>
            <a:pPr marL="0" indent="0" algn="ctr">
              <a:buNone/>
            </a:pPr>
            <a:r>
              <a:rPr lang="en-CA" dirty="0">
                <a:solidFill>
                  <a:srgbClr val="FFFF00"/>
                </a:solidFill>
              </a:rPr>
              <a:t>hydrogen + oxygen </a:t>
            </a: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 water</a:t>
            </a:r>
            <a:endParaRPr lang="en-CA" dirty="0">
              <a:solidFill>
                <a:srgbClr val="FFFF00"/>
              </a:solidFill>
            </a:endParaRPr>
          </a:p>
          <a:p>
            <a:endParaRPr lang="en-CA" dirty="0">
              <a:solidFill>
                <a:srgbClr val="FFFF00"/>
              </a:solidFill>
            </a:endParaRPr>
          </a:p>
          <a:p>
            <a:r>
              <a:rPr lang="en-CA" dirty="0">
                <a:solidFill>
                  <a:srgbClr val="FFFF00"/>
                </a:solidFill>
              </a:rPr>
              <a:t>Chemical equations provide greater detail</a:t>
            </a:r>
          </a:p>
          <a:p>
            <a:pPr lvl="1"/>
            <a:r>
              <a:rPr lang="en-CA" dirty="0">
                <a:solidFill>
                  <a:srgbClr val="FFFF00"/>
                </a:solidFill>
              </a:rPr>
              <a:t>Use the chemical formula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7705770-3793-44E8-B280-0B52BF4B6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327989"/>
              </p:ext>
            </p:extLst>
          </p:nvPr>
        </p:nvGraphicFramePr>
        <p:xfrm>
          <a:off x="628649" y="4307369"/>
          <a:ext cx="7886700" cy="1697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466">
                  <a:extLst>
                    <a:ext uri="{9D8B030D-6E8A-4147-A177-3AD203B41FA5}">
                      <a16:colId xmlns:a16="http://schemas.microsoft.com/office/drawing/2014/main" val="2599193064"/>
                    </a:ext>
                  </a:extLst>
                </a:gridCol>
                <a:gridCol w="650450">
                  <a:extLst>
                    <a:ext uri="{9D8B030D-6E8A-4147-A177-3AD203B41FA5}">
                      <a16:colId xmlns:a16="http://schemas.microsoft.com/office/drawing/2014/main" val="1377566130"/>
                    </a:ext>
                  </a:extLst>
                </a:gridCol>
                <a:gridCol w="1725105">
                  <a:extLst>
                    <a:ext uri="{9D8B030D-6E8A-4147-A177-3AD203B41FA5}">
                      <a16:colId xmlns:a16="http://schemas.microsoft.com/office/drawing/2014/main" val="2011144615"/>
                    </a:ext>
                  </a:extLst>
                </a:gridCol>
                <a:gridCol w="1244338">
                  <a:extLst>
                    <a:ext uri="{9D8B030D-6E8A-4147-A177-3AD203B41FA5}">
                      <a16:colId xmlns:a16="http://schemas.microsoft.com/office/drawing/2014/main" val="3730434014"/>
                    </a:ext>
                  </a:extLst>
                </a:gridCol>
                <a:gridCol w="2463341">
                  <a:extLst>
                    <a:ext uri="{9D8B030D-6E8A-4147-A177-3AD203B41FA5}">
                      <a16:colId xmlns:a16="http://schemas.microsoft.com/office/drawing/2014/main" val="3500429655"/>
                    </a:ext>
                  </a:extLst>
                </a:gridCol>
              </a:tblGrid>
              <a:tr h="752311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rgbClr val="FFFF00"/>
                          </a:solidFill>
                        </a:rPr>
                        <a:t>H</a:t>
                      </a:r>
                      <a:r>
                        <a:rPr lang="en-CA" sz="2800" baseline="-25000" dirty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CA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rgbClr val="FFFF00"/>
                          </a:solidFill>
                        </a:rPr>
                        <a:t>+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rgbClr val="FFFF00"/>
                          </a:solidFill>
                        </a:rPr>
                        <a:t>O</a:t>
                      </a:r>
                      <a:r>
                        <a:rPr lang="en-CA" sz="2800" baseline="-25000" dirty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en-CA" sz="28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rgbClr val="FFFF0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en-CA" sz="28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rgbClr val="FFFF00"/>
                          </a:solidFill>
                          <a:sym typeface="Wingdings" panose="05000000000000000000" pitchFamily="2" charset="2"/>
                        </a:rPr>
                        <a:t>H</a:t>
                      </a:r>
                      <a:r>
                        <a:rPr lang="en-CA" sz="2800" baseline="-25000" dirty="0">
                          <a:solidFill>
                            <a:srgbClr val="FFFF00"/>
                          </a:solidFill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en-CA" sz="2800" dirty="0">
                          <a:solidFill>
                            <a:srgbClr val="FFFF00"/>
                          </a:solidFill>
                          <a:sym typeface="Wingdings" panose="05000000000000000000" pitchFamily="2" charset="2"/>
                        </a:rPr>
                        <a:t>O</a:t>
                      </a:r>
                      <a:endParaRPr lang="en-CA" sz="2800" dirty="0"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3618023"/>
                  </a:ext>
                </a:extLst>
              </a:tr>
              <a:tr h="752311"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rgbClr val="FFFF00"/>
                          </a:solidFill>
                        </a:rPr>
                        <a:t>2 H atoms</a:t>
                      </a:r>
                      <a:endParaRPr lang="en-CA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rgbClr val="FFFF00"/>
                          </a:solidFill>
                        </a:rPr>
                        <a:t>2 O atoms</a:t>
                      </a:r>
                      <a:endParaRPr lang="en-CA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>
                          <a:solidFill>
                            <a:srgbClr val="FFFF00"/>
                          </a:solidFill>
                        </a:rPr>
                        <a:t>2 H atoms</a:t>
                      </a:r>
                    </a:p>
                    <a:p>
                      <a:pPr algn="ctr"/>
                      <a:r>
                        <a:rPr lang="en-CA" sz="2800" dirty="0">
                          <a:solidFill>
                            <a:srgbClr val="FFFF00"/>
                          </a:solidFill>
                        </a:rPr>
                        <a:t>1 O atom</a:t>
                      </a:r>
                      <a:endParaRPr lang="en-CA" sz="28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698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9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DD7C-9DC6-4AE1-A4ED-0BC8964BE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FF00"/>
                </a:solidFill>
              </a:rPr>
              <a:t>Counting Atoms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5BCAF-0220-45D4-8CF3-68AE54D16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sz="4800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CA" sz="4800" dirty="0">
                <a:solidFill>
                  <a:srgbClr val="FFFF00"/>
                </a:solidFill>
              </a:rPr>
              <a:t>5 H</a:t>
            </a:r>
            <a:r>
              <a:rPr lang="en-CA" sz="4800" baseline="-25000" dirty="0">
                <a:solidFill>
                  <a:srgbClr val="FFFF00"/>
                </a:solidFill>
              </a:rPr>
              <a:t>2</a:t>
            </a:r>
            <a:r>
              <a:rPr lang="en-CA" sz="4800" dirty="0">
                <a:solidFill>
                  <a:srgbClr val="FFFF00"/>
                </a:solidFill>
              </a:rPr>
              <a:t>O</a:t>
            </a:r>
            <a:r>
              <a:rPr lang="en-CA" sz="4800" baseline="-25000" dirty="0">
                <a:solidFill>
                  <a:schemeClr val="bg2">
                    <a:lumMod val="75000"/>
                  </a:schemeClr>
                </a:solidFill>
              </a:rPr>
              <a:t>1</a:t>
            </a:r>
            <a:endParaRPr lang="en-CA" sz="4800" dirty="0">
              <a:solidFill>
                <a:schemeClr val="bg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CA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CA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CA" dirty="0">
                <a:solidFill>
                  <a:srgbClr val="FFFF00"/>
                </a:solidFill>
              </a:rPr>
              <a:t>How many H atoms?  How many O atoms?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A7EBAD-5752-4855-B343-E2857C5EF40E}"/>
              </a:ext>
            </a:extLst>
          </p:cNvPr>
          <p:cNvSpPr txBox="1"/>
          <p:nvPr/>
        </p:nvSpPr>
        <p:spPr>
          <a:xfrm>
            <a:off x="2083323" y="1690689"/>
            <a:ext cx="1706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rgbClr val="FFFF00"/>
                </a:solidFill>
              </a:rPr>
              <a:t>5 molecules of H</a:t>
            </a:r>
            <a:r>
              <a:rPr lang="en-CA" sz="2400" baseline="-25000" dirty="0">
                <a:solidFill>
                  <a:srgbClr val="FFFF00"/>
                </a:solidFill>
              </a:rPr>
              <a:t>2</a:t>
            </a:r>
            <a:r>
              <a:rPr lang="en-CA" sz="2400" dirty="0">
                <a:solidFill>
                  <a:srgbClr val="FFFF00"/>
                </a:solidFill>
              </a:rPr>
              <a:t>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DF004E-75DD-43DD-B6FC-471EA78B16BF}"/>
              </a:ext>
            </a:extLst>
          </p:cNvPr>
          <p:cNvSpPr txBox="1"/>
          <p:nvPr/>
        </p:nvSpPr>
        <p:spPr>
          <a:xfrm>
            <a:off x="1084082" y="3287495"/>
            <a:ext cx="2705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rgbClr val="FFFF00"/>
                </a:solidFill>
              </a:rPr>
              <a:t>Each H</a:t>
            </a:r>
            <a:r>
              <a:rPr lang="en-CA" sz="2400" baseline="-25000" dirty="0">
                <a:solidFill>
                  <a:srgbClr val="FFFF00"/>
                </a:solidFill>
              </a:rPr>
              <a:t>2</a:t>
            </a:r>
            <a:r>
              <a:rPr lang="en-CA" sz="2400" dirty="0">
                <a:solidFill>
                  <a:srgbClr val="FFFF00"/>
                </a:solidFill>
              </a:rPr>
              <a:t>O contains: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F3EA16-8890-4902-8BD2-3A516AEC2641}"/>
              </a:ext>
            </a:extLst>
          </p:cNvPr>
          <p:cNvSpPr txBox="1"/>
          <p:nvPr/>
        </p:nvSpPr>
        <p:spPr>
          <a:xfrm>
            <a:off x="3700019" y="3749160"/>
            <a:ext cx="2059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rgbClr val="FFFF00"/>
                </a:solidFill>
              </a:rPr>
              <a:t>2 atoms of 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7B16CA-826F-48AF-8CE5-39FDC6DAAFA9}"/>
              </a:ext>
            </a:extLst>
          </p:cNvPr>
          <p:cNvSpPr txBox="1"/>
          <p:nvPr/>
        </p:nvSpPr>
        <p:spPr>
          <a:xfrm>
            <a:off x="5759776" y="3450860"/>
            <a:ext cx="1706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solidFill>
                  <a:srgbClr val="FFFF00"/>
                </a:solidFill>
              </a:rPr>
              <a:t>1 atom of O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A1EC001-7D3A-4683-99C0-7534A6E6EEFA}"/>
              </a:ext>
            </a:extLst>
          </p:cNvPr>
          <p:cNvCxnSpPr/>
          <p:nvPr/>
        </p:nvCxnSpPr>
        <p:spPr>
          <a:xfrm>
            <a:off x="3393649" y="2521686"/>
            <a:ext cx="306370" cy="212087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4763F32-33F0-4AC2-9B8F-9DEAB9CCE794}"/>
              </a:ext>
            </a:extLst>
          </p:cNvPr>
          <p:cNvCxnSpPr>
            <a:cxnSpLocks/>
          </p:cNvCxnSpPr>
          <p:nvPr/>
        </p:nvCxnSpPr>
        <p:spPr>
          <a:xfrm flipV="1">
            <a:off x="4705739" y="3410863"/>
            <a:ext cx="4715" cy="379717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D9EDA1D-49B8-44FC-8AD6-E31A9A058FC9}"/>
              </a:ext>
            </a:extLst>
          </p:cNvPr>
          <p:cNvCxnSpPr>
            <a:cxnSpLocks/>
          </p:cNvCxnSpPr>
          <p:nvPr/>
        </p:nvCxnSpPr>
        <p:spPr>
          <a:xfrm flipH="1" flipV="1">
            <a:off x="5439266" y="3277349"/>
            <a:ext cx="574150" cy="173511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145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37E22-B975-4179-950E-32EB308F8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FF00"/>
                </a:solidFill>
              </a:rPr>
              <a:t>Try This: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899B3-D829-4539-B640-29CE6C812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How many atoms of each element are in 5 Ca</a:t>
            </a:r>
            <a:r>
              <a:rPr lang="en-CA" baseline="-25000" dirty="0">
                <a:solidFill>
                  <a:srgbClr val="FFFF00"/>
                </a:solidFill>
              </a:rPr>
              <a:t>3</a:t>
            </a:r>
            <a:r>
              <a:rPr lang="en-CA" dirty="0">
                <a:solidFill>
                  <a:srgbClr val="FFFF00"/>
                </a:solidFill>
              </a:rPr>
              <a:t>(PO</a:t>
            </a:r>
            <a:r>
              <a:rPr lang="en-CA" baseline="-25000" dirty="0">
                <a:solidFill>
                  <a:srgbClr val="FFFF00"/>
                </a:solidFill>
              </a:rPr>
              <a:t>4</a:t>
            </a:r>
            <a:r>
              <a:rPr lang="en-CA" dirty="0">
                <a:solidFill>
                  <a:srgbClr val="FFFF00"/>
                </a:solidFill>
              </a:rPr>
              <a:t>)</a:t>
            </a:r>
            <a:r>
              <a:rPr lang="en-CA" baseline="-25000" dirty="0">
                <a:solidFill>
                  <a:srgbClr val="FFFF00"/>
                </a:solidFill>
              </a:rPr>
              <a:t>2</a:t>
            </a:r>
            <a:r>
              <a:rPr lang="en-CA" dirty="0">
                <a:solidFill>
                  <a:srgbClr val="FFFF00"/>
                </a:solidFill>
              </a:rPr>
              <a:t>?</a:t>
            </a:r>
          </a:p>
          <a:p>
            <a:pPr marL="0" indent="0">
              <a:buNone/>
            </a:pPr>
            <a:endParaRPr lang="en-CA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5 Ca</a:t>
            </a:r>
            <a:r>
              <a:rPr lang="en-CA" baseline="-25000" dirty="0">
                <a:solidFill>
                  <a:srgbClr val="FFFF00"/>
                </a:solidFill>
              </a:rPr>
              <a:t>3</a:t>
            </a:r>
            <a:r>
              <a:rPr lang="en-CA" dirty="0">
                <a:solidFill>
                  <a:srgbClr val="FFFF00"/>
                </a:solidFill>
              </a:rPr>
              <a:t>(PO</a:t>
            </a:r>
            <a:r>
              <a:rPr lang="en-CA" baseline="-25000" dirty="0">
                <a:solidFill>
                  <a:srgbClr val="FFFF00"/>
                </a:solidFill>
              </a:rPr>
              <a:t>4</a:t>
            </a:r>
            <a:r>
              <a:rPr lang="en-CA" dirty="0">
                <a:solidFill>
                  <a:srgbClr val="FFFF00"/>
                </a:solidFill>
              </a:rPr>
              <a:t>)</a:t>
            </a:r>
            <a:r>
              <a:rPr lang="en-CA" baseline="-25000" dirty="0">
                <a:solidFill>
                  <a:srgbClr val="FFFF00"/>
                </a:solidFill>
              </a:rPr>
              <a:t>2 </a:t>
            </a:r>
            <a:r>
              <a:rPr lang="en-CA" dirty="0">
                <a:solidFill>
                  <a:srgbClr val="FFFF00"/>
                </a:solidFill>
              </a:rPr>
              <a:t>can be written as:</a:t>
            </a:r>
          </a:p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Ca </a:t>
            </a:r>
            <a:r>
              <a:rPr lang="en-CA" dirty="0" err="1">
                <a:solidFill>
                  <a:srgbClr val="FFFF00"/>
                </a:solidFill>
              </a:rPr>
              <a:t>Ca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 err="1">
                <a:solidFill>
                  <a:srgbClr val="FFFF00"/>
                </a:solidFill>
              </a:rPr>
              <a:t>Ca</a:t>
            </a:r>
            <a:r>
              <a:rPr lang="en-CA" dirty="0">
                <a:solidFill>
                  <a:srgbClr val="FFFF00"/>
                </a:solidFill>
              </a:rPr>
              <a:t> (PO</a:t>
            </a:r>
            <a:r>
              <a:rPr lang="en-CA" baseline="-25000" dirty="0">
                <a:solidFill>
                  <a:srgbClr val="FFFF00"/>
                </a:solidFill>
              </a:rPr>
              <a:t>4</a:t>
            </a:r>
            <a:r>
              <a:rPr lang="en-CA" dirty="0">
                <a:solidFill>
                  <a:srgbClr val="FFFF00"/>
                </a:solidFill>
              </a:rPr>
              <a:t>) (PO</a:t>
            </a:r>
            <a:r>
              <a:rPr lang="en-CA" baseline="-25000" dirty="0">
                <a:solidFill>
                  <a:srgbClr val="FFFF00"/>
                </a:solidFill>
              </a:rPr>
              <a:t>4</a:t>
            </a:r>
            <a:r>
              <a:rPr lang="en-CA" dirty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Ca </a:t>
            </a:r>
            <a:r>
              <a:rPr lang="en-CA" dirty="0" err="1">
                <a:solidFill>
                  <a:srgbClr val="FFFF00"/>
                </a:solidFill>
              </a:rPr>
              <a:t>Ca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 err="1">
                <a:solidFill>
                  <a:srgbClr val="FFFF00"/>
                </a:solidFill>
              </a:rPr>
              <a:t>Ca</a:t>
            </a:r>
            <a:r>
              <a:rPr lang="en-CA" dirty="0">
                <a:solidFill>
                  <a:srgbClr val="FFFF00"/>
                </a:solidFill>
              </a:rPr>
              <a:t> (PO</a:t>
            </a:r>
            <a:r>
              <a:rPr lang="en-CA" baseline="-25000" dirty="0">
                <a:solidFill>
                  <a:srgbClr val="FFFF00"/>
                </a:solidFill>
              </a:rPr>
              <a:t>4</a:t>
            </a:r>
            <a:r>
              <a:rPr lang="en-CA" dirty="0">
                <a:solidFill>
                  <a:srgbClr val="FFFF00"/>
                </a:solidFill>
              </a:rPr>
              <a:t>) (PO</a:t>
            </a:r>
            <a:r>
              <a:rPr lang="en-CA" baseline="-25000" dirty="0">
                <a:solidFill>
                  <a:srgbClr val="FFFF00"/>
                </a:solidFill>
              </a:rPr>
              <a:t>4</a:t>
            </a:r>
            <a:r>
              <a:rPr lang="en-CA" dirty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Ca </a:t>
            </a:r>
            <a:r>
              <a:rPr lang="en-CA" dirty="0" err="1">
                <a:solidFill>
                  <a:srgbClr val="FFFF00"/>
                </a:solidFill>
              </a:rPr>
              <a:t>Ca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 err="1">
                <a:solidFill>
                  <a:srgbClr val="FFFF00"/>
                </a:solidFill>
              </a:rPr>
              <a:t>Ca</a:t>
            </a:r>
            <a:r>
              <a:rPr lang="en-CA" dirty="0">
                <a:solidFill>
                  <a:srgbClr val="FFFF00"/>
                </a:solidFill>
              </a:rPr>
              <a:t> (PO</a:t>
            </a:r>
            <a:r>
              <a:rPr lang="en-CA" baseline="-25000" dirty="0">
                <a:solidFill>
                  <a:srgbClr val="FFFF00"/>
                </a:solidFill>
              </a:rPr>
              <a:t>4</a:t>
            </a:r>
            <a:r>
              <a:rPr lang="en-CA" dirty="0">
                <a:solidFill>
                  <a:srgbClr val="FFFF00"/>
                </a:solidFill>
              </a:rPr>
              <a:t>) (PO</a:t>
            </a:r>
            <a:r>
              <a:rPr lang="en-CA" baseline="-25000" dirty="0">
                <a:solidFill>
                  <a:srgbClr val="FFFF00"/>
                </a:solidFill>
              </a:rPr>
              <a:t>4</a:t>
            </a:r>
            <a:r>
              <a:rPr lang="en-CA" dirty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Ca </a:t>
            </a:r>
            <a:r>
              <a:rPr lang="en-CA" dirty="0" err="1">
                <a:solidFill>
                  <a:srgbClr val="FFFF00"/>
                </a:solidFill>
              </a:rPr>
              <a:t>Ca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 err="1">
                <a:solidFill>
                  <a:srgbClr val="FFFF00"/>
                </a:solidFill>
              </a:rPr>
              <a:t>Ca</a:t>
            </a:r>
            <a:r>
              <a:rPr lang="en-CA" dirty="0">
                <a:solidFill>
                  <a:srgbClr val="FFFF00"/>
                </a:solidFill>
              </a:rPr>
              <a:t> (PO</a:t>
            </a:r>
            <a:r>
              <a:rPr lang="en-CA" baseline="-25000" dirty="0">
                <a:solidFill>
                  <a:srgbClr val="FFFF00"/>
                </a:solidFill>
              </a:rPr>
              <a:t>4</a:t>
            </a:r>
            <a:r>
              <a:rPr lang="en-CA" dirty="0">
                <a:solidFill>
                  <a:srgbClr val="FFFF00"/>
                </a:solidFill>
              </a:rPr>
              <a:t>) (PO</a:t>
            </a:r>
            <a:r>
              <a:rPr lang="en-CA" baseline="-25000" dirty="0">
                <a:solidFill>
                  <a:srgbClr val="FFFF00"/>
                </a:solidFill>
              </a:rPr>
              <a:t>4</a:t>
            </a:r>
            <a:r>
              <a:rPr lang="en-CA" dirty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Ca </a:t>
            </a:r>
            <a:r>
              <a:rPr lang="en-CA" dirty="0" err="1">
                <a:solidFill>
                  <a:srgbClr val="FFFF00"/>
                </a:solidFill>
              </a:rPr>
              <a:t>Ca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dirty="0" err="1">
                <a:solidFill>
                  <a:srgbClr val="FFFF00"/>
                </a:solidFill>
              </a:rPr>
              <a:t>Ca</a:t>
            </a:r>
            <a:r>
              <a:rPr lang="en-CA" dirty="0">
                <a:solidFill>
                  <a:srgbClr val="FFFF00"/>
                </a:solidFill>
              </a:rPr>
              <a:t> (PO</a:t>
            </a:r>
            <a:r>
              <a:rPr lang="en-CA" baseline="-25000" dirty="0">
                <a:solidFill>
                  <a:srgbClr val="FFFF00"/>
                </a:solidFill>
              </a:rPr>
              <a:t>4</a:t>
            </a:r>
            <a:r>
              <a:rPr lang="en-CA" dirty="0">
                <a:solidFill>
                  <a:srgbClr val="FFFF00"/>
                </a:solidFill>
              </a:rPr>
              <a:t>) (PO</a:t>
            </a:r>
            <a:r>
              <a:rPr lang="en-CA" baseline="-25000" dirty="0">
                <a:solidFill>
                  <a:srgbClr val="FFFF00"/>
                </a:solidFill>
              </a:rPr>
              <a:t>4</a:t>
            </a:r>
            <a:r>
              <a:rPr lang="en-CA" dirty="0">
                <a:solidFill>
                  <a:srgbClr val="FFFF00"/>
                </a:solidFill>
              </a:rPr>
              <a:t>)</a:t>
            </a:r>
          </a:p>
          <a:p>
            <a:pPr marL="0" indent="0">
              <a:buNone/>
            </a:pP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9E1FA1-DEBC-4F49-9CDB-27E509792A89}"/>
              </a:ext>
            </a:extLst>
          </p:cNvPr>
          <p:cNvSpPr txBox="1"/>
          <p:nvPr/>
        </p:nvSpPr>
        <p:spPr>
          <a:xfrm>
            <a:off x="4939645" y="3780150"/>
            <a:ext cx="420435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>
                <a:solidFill>
                  <a:srgbClr val="FFFF00"/>
                </a:solidFill>
              </a:rPr>
              <a:t>The atoms can be calculated:</a:t>
            </a:r>
          </a:p>
          <a:p>
            <a:r>
              <a:rPr lang="en-CA" sz="2600" dirty="0">
                <a:solidFill>
                  <a:srgbClr val="FFFF00"/>
                </a:solidFill>
              </a:rPr>
              <a:t>Ca atoms = 5 x 3 = 15</a:t>
            </a:r>
          </a:p>
          <a:p>
            <a:r>
              <a:rPr lang="en-CA" sz="2600" dirty="0">
                <a:solidFill>
                  <a:srgbClr val="FFFF00"/>
                </a:solidFill>
              </a:rPr>
              <a:t>P atoms = 5 x 1 x 2 = 10</a:t>
            </a:r>
          </a:p>
          <a:p>
            <a:r>
              <a:rPr lang="en-CA" sz="2600" dirty="0">
                <a:solidFill>
                  <a:srgbClr val="FFFF00"/>
                </a:solidFill>
              </a:rPr>
              <a:t>O atoms = 5 x 4 x 2 = 40</a:t>
            </a:r>
          </a:p>
        </p:txBody>
      </p:sp>
    </p:spTree>
    <p:extLst>
      <p:ext uri="{BB962C8B-B14F-4D97-AF65-F5344CB8AC3E}">
        <p14:creationId xmlns:p14="http://schemas.microsoft.com/office/powerpoint/2010/main" val="173141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6D080F9-9F45-40E6-A516-A61F0CC011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43016"/>
              </p:ext>
            </p:extLst>
          </p:nvPr>
        </p:nvGraphicFramePr>
        <p:xfrm>
          <a:off x="2" y="614574"/>
          <a:ext cx="9143998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2812">
                  <a:extLst>
                    <a:ext uri="{9D8B030D-6E8A-4147-A177-3AD203B41FA5}">
                      <a16:colId xmlns:a16="http://schemas.microsoft.com/office/drawing/2014/main" val="2421319007"/>
                    </a:ext>
                  </a:extLst>
                </a:gridCol>
                <a:gridCol w="4546997">
                  <a:extLst>
                    <a:ext uri="{9D8B030D-6E8A-4147-A177-3AD203B41FA5}">
                      <a16:colId xmlns:a16="http://schemas.microsoft.com/office/drawing/2014/main" val="1923844939"/>
                    </a:ext>
                  </a:extLst>
                </a:gridCol>
                <a:gridCol w="2834189">
                  <a:extLst>
                    <a:ext uri="{9D8B030D-6E8A-4147-A177-3AD203B41FA5}">
                      <a16:colId xmlns:a16="http://schemas.microsoft.com/office/drawing/2014/main" val="626868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3200" dirty="0">
                          <a:solidFill>
                            <a:srgbClr val="FFFF00"/>
                          </a:solidFill>
                        </a:rPr>
                        <a:t>Prefix / Suffix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>
                          <a:solidFill>
                            <a:srgbClr val="FFFF00"/>
                          </a:solidFill>
                        </a:rPr>
                        <a:t>Meaning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3200" dirty="0">
                          <a:solidFill>
                            <a:srgbClr val="FFFF00"/>
                          </a:solidFill>
                        </a:rPr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14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/>
                        <a:t>mono-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monoxide (O</a:t>
                      </a:r>
                      <a:r>
                        <a:rPr lang="en-CA" sz="2400" baseline="30000" dirty="0"/>
                        <a:t>-</a:t>
                      </a:r>
                      <a:r>
                        <a:rPr lang="en-CA" sz="2400" baseline="0" dirty="0"/>
                        <a:t>)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222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/>
                        <a:t>di-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two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dihydrogen (H</a:t>
                      </a:r>
                      <a:r>
                        <a:rPr lang="en-CA" sz="2400" baseline="-25000" dirty="0"/>
                        <a:t>2</a:t>
                      </a:r>
                      <a:r>
                        <a:rPr lang="en-CA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5683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/>
                        <a:t>tri-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three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triphosphate (P</a:t>
                      </a:r>
                      <a:r>
                        <a:rPr lang="en-CA" sz="2400" baseline="-25000" dirty="0"/>
                        <a:t>3</a:t>
                      </a:r>
                      <a:r>
                        <a:rPr lang="en-CA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422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/>
                        <a:t>hypo-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one less oxygen than the -</a:t>
                      </a:r>
                      <a:r>
                        <a:rPr lang="en-CA" sz="2400" dirty="0" err="1"/>
                        <a:t>ite</a:t>
                      </a:r>
                      <a:r>
                        <a:rPr lang="en-CA" sz="2400" dirty="0"/>
                        <a:t> suffix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hypochlorite </a:t>
                      </a:r>
                    </a:p>
                    <a:p>
                      <a:r>
                        <a:rPr lang="en-CA" sz="2400" dirty="0"/>
                        <a:t>(</a:t>
                      </a:r>
                      <a:r>
                        <a:rPr lang="en-CA" sz="2400" dirty="0" err="1"/>
                        <a:t>ClO</a:t>
                      </a:r>
                      <a:r>
                        <a:rPr lang="en-CA" sz="2400" baseline="30000" dirty="0"/>
                        <a:t>-</a:t>
                      </a:r>
                      <a:r>
                        <a:rPr lang="en-CA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0905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/>
                        <a:t>-</a:t>
                      </a:r>
                      <a:r>
                        <a:rPr lang="en-CA" sz="2400" dirty="0" err="1"/>
                        <a:t>ite</a:t>
                      </a:r>
                      <a:endParaRPr lang="en-C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containing oxygen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chlorite (ClO</a:t>
                      </a:r>
                      <a:r>
                        <a:rPr lang="en-CA" sz="2400" baseline="-25000" dirty="0"/>
                        <a:t>2</a:t>
                      </a:r>
                      <a:r>
                        <a:rPr lang="en-CA" sz="2400" baseline="30000" dirty="0"/>
                        <a:t>-</a:t>
                      </a:r>
                      <a:r>
                        <a:rPr lang="en-CA" sz="2400" baseline="0" dirty="0"/>
                        <a:t>)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5504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/>
                        <a:t>-ate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one less oxygen than molecules with the -</a:t>
                      </a:r>
                      <a:r>
                        <a:rPr lang="en-CA" sz="2400" dirty="0" err="1"/>
                        <a:t>ite</a:t>
                      </a:r>
                      <a:r>
                        <a:rPr lang="en-CA" sz="2400" dirty="0"/>
                        <a:t> 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chlorate (ClO</a:t>
                      </a:r>
                      <a:r>
                        <a:rPr lang="en-CA" sz="2400" baseline="-25000" dirty="0"/>
                        <a:t>3</a:t>
                      </a:r>
                      <a:r>
                        <a:rPr lang="en-CA" sz="2400" baseline="30000" dirty="0"/>
                        <a:t>-</a:t>
                      </a:r>
                      <a:r>
                        <a:rPr lang="en-CA" sz="2400" baseline="0" dirty="0"/>
                        <a:t>)</a:t>
                      </a:r>
                      <a:endParaRPr lang="en-C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2991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/>
                        <a:t>per-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one more oxygen than the -ate suffix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perchlorate </a:t>
                      </a:r>
                    </a:p>
                    <a:p>
                      <a:r>
                        <a:rPr lang="en-CA" sz="2400" dirty="0"/>
                        <a:t>(ClO</a:t>
                      </a:r>
                      <a:r>
                        <a:rPr lang="en-CA" sz="2400" baseline="-25000" dirty="0"/>
                        <a:t>4</a:t>
                      </a:r>
                      <a:r>
                        <a:rPr lang="en-CA" sz="2400" strike="noStrike" baseline="30000" dirty="0"/>
                        <a:t>-</a:t>
                      </a:r>
                      <a:r>
                        <a:rPr lang="en-CA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465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2400" dirty="0" err="1"/>
                        <a:t>thio</a:t>
                      </a:r>
                      <a:r>
                        <a:rPr lang="en-CA" sz="24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oxygen has been replaced with sulfur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400" dirty="0"/>
                        <a:t>thiocyanate </a:t>
                      </a:r>
                    </a:p>
                    <a:p>
                      <a:r>
                        <a:rPr lang="en-CA" sz="2400" dirty="0"/>
                        <a:t>(</a:t>
                      </a:r>
                      <a:r>
                        <a:rPr lang="en-CA" sz="2400" baseline="0" dirty="0"/>
                        <a:t>SCN</a:t>
                      </a:r>
                      <a:r>
                        <a:rPr lang="en-CA" sz="2400" baseline="30000" dirty="0"/>
                        <a:t>-</a:t>
                      </a:r>
                      <a:r>
                        <a:rPr lang="en-CA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670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523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4D71B-5491-41CF-8092-B1E7E8E3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FF00"/>
                </a:solidFill>
                <a:latin typeface="+mn-lt"/>
              </a:rPr>
              <a:t>Word Equations</a:t>
            </a:r>
            <a:endParaRPr lang="en-CA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70251-CB96-46EB-85F2-7DC6C4353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91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What elements do I need to make table salt?</a:t>
            </a:r>
          </a:p>
          <a:p>
            <a:pPr marL="0" indent="0">
              <a:buNone/>
            </a:pPr>
            <a:endParaRPr lang="en-CA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CA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CA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Try These:</a:t>
            </a:r>
          </a:p>
          <a:p>
            <a:pPr marL="514350" indent="-514350">
              <a:buAutoNum type="arabicPeriod"/>
            </a:pPr>
            <a:r>
              <a:rPr lang="en-CA" dirty="0">
                <a:solidFill>
                  <a:srgbClr val="FFFF00"/>
                </a:solidFill>
              </a:rPr>
              <a:t>hydrogen + oxygen </a:t>
            </a: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</a:t>
            </a:r>
          </a:p>
          <a:p>
            <a:pPr marL="514350" indent="-514350">
              <a:buAutoNum type="arabicPeriod"/>
            </a:pP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potassium + bromine </a:t>
            </a:r>
          </a:p>
          <a:p>
            <a:pPr marL="514350" indent="-514350">
              <a:buAutoNum type="arabicPeriod"/>
            </a:pP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lithium + iodine </a:t>
            </a:r>
          </a:p>
          <a:p>
            <a:pPr marL="514350" indent="-514350">
              <a:buAutoNum type="arabicPeriod"/>
            </a:pP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magnesium + oxygen </a:t>
            </a:r>
            <a:endParaRPr lang="en-CA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6022BA-1401-4E1B-BDB8-9DC0C60A38B6}"/>
              </a:ext>
            </a:extLst>
          </p:cNvPr>
          <p:cNvSpPr txBox="1"/>
          <p:nvPr/>
        </p:nvSpPr>
        <p:spPr>
          <a:xfrm>
            <a:off x="628650" y="2585905"/>
            <a:ext cx="1350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FFFF00"/>
                </a:solidFill>
              </a:rPr>
              <a:t>sodium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85286F-9272-4FAF-A61D-11E4A9061E40}"/>
              </a:ext>
            </a:extLst>
          </p:cNvPr>
          <p:cNvSpPr/>
          <p:nvPr/>
        </p:nvSpPr>
        <p:spPr>
          <a:xfrm>
            <a:off x="1838227" y="2584185"/>
            <a:ext cx="16321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dirty="0">
                <a:solidFill>
                  <a:srgbClr val="FFFF00"/>
                </a:solidFill>
              </a:rPr>
              <a:t>+ chlorine</a:t>
            </a:r>
            <a:endParaRPr lang="en-CA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710485-C1CD-4153-9083-99BEB1385FB4}"/>
              </a:ext>
            </a:extLst>
          </p:cNvPr>
          <p:cNvSpPr/>
          <p:nvPr/>
        </p:nvSpPr>
        <p:spPr>
          <a:xfrm>
            <a:off x="3470405" y="2584185"/>
            <a:ext cx="3044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800" dirty="0">
                <a:solidFill>
                  <a:srgbClr val="FFFF00"/>
                </a:solidFill>
                <a:sym typeface="Wingdings" panose="05000000000000000000" pitchFamily="2" charset="2"/>
              </a:rPr>
              <a:t>  sodium chloride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41580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36B95-03A9-450E-94A3-FEC0000E3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rgbClr val="FFFF00"/>
                </a:solidFill>
              </a:rPr>
              <a:t>Chemical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B4B27-6CDC-4557-85A4-2C4E23066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</a:rPr>
              <a:t>sodium + chlorine </a:t>
            </a: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 sodium chloride</a:t>
            </a:r>
          </a:p>
          <a:p>
            <a:pPr marL="0" indent="0">
              <a:buNone/>
            </a:pPr>
            <a:endParaRPr lang="en-CA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CA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CA" dirty="0">
              <a:solidFill>
                <a:srgbClr val="FFFF00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Try These: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>
                <a:solidFill>
                  <a:srgbClr val="FFFF00"/>
                </a:solidFill>
              </a:rPr>
              <a:t>hydrogen + oxygen </a:t>
            </a: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 dihydrogen oxide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>
                <a:solidFill>
                  <a:srgbClr val="FFFF00"/>
                </a:solidFill>
              </a:rPr>
              <a:t>potassium + bromine </a:t>
            </a: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 potassium bromide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>
                <a:solidFill>
                  <a:srgbClr val="FFFF00"/>
                </a:solidFill>
              </a:rPr>
              <a:t>lithium + iodine </a:t>
            </a: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 lithium iodide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>
                <a:solidFill>
                  <a:srgbClr val="FFFF00"/>
                </a:solidFill>
                <a:sym typeface="Wingdings" panose="05000000000000000000" pitchFamily="2" charset="2"/>
              </a:rPr>
              <a:t>magnesium + oxygen  magnesium oxide</a:t>
            </a:r>
            <a:endParaRPr lang="en-CA" dirty="0">
              <a:solidFill>
                <a:srgbClr val="FFFF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867241-0DAE-4742-9BB4-4C477051E42E}"/>
              </a:ext>
            </a:extLst>
          </p:cNvPr>
          <p:cNvSpPr txBox="1"/>
          <p:nvPr/>
        </p:nvSpPr>
        <p:spPr>
          <a:xfrm>
            <a:off x="1046375" y="2318995"/>
            <a:ext cx="6221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FFFF00"/>
                </a:solidFill>
              </a:rPr>
              <a:t>Na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ED8BFA-97C4-47E2-9284-63CE7C691106}"/>
              </a:ext>
            </a:extLst>
          </p:cNvPr>
          <p:cNvSpPr txBox="1"/>
          <p:nvPr/>
        </p:nvSpPr>
        <p:spPr>
          <a:xfrm>
            <a:off x="1781666" y="2318995"/>
            <a:ext cx="1132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FFFF00"/>
                </a:solidFill>
              </a:rPr>
              <a:t>+      Cl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F0D99C-8A30-441C-B364-49A1C42095D8}"/>
              </a:ext>
            </a:extLst>
          </p:cNvPr>
          <p:cNvSpPr txBox="1"/>
          <p:nvPr/>
        </p:nvSpPr>
        <p:spPr>
          <a:xfrm>
            <a:off x="3327662" y="2318995"/>
            <a:ext cx="29223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>
                <a:solidFill>
                  <a:srgbClr val="FFFF00"/>
                </a:solidFill>
                <a:sym typeface="Wingdings" panose="05000000000000000000" pitchFamily="2" charset="2"/>
              </a:rPr>
              <a:t>         </a:t>
            </a:r>
            <a:r>
              <a:rPr lang="en-CA" sz="2800" dirty="0" err="1">
                <a:solidFill>
                  <a:srgbClr val="FFFF00"/>
                </a:solidFill>
                <a:sym typeface="Wingdings" panose="05000000000000000000" pitchFamily="2" charset="2"/>
              </a:rPr>
              <a:t>NaCl</a:t>
            </a:r>
            <a:endParaRPr lang="en-CA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47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6136</TotalTime>
  <Words>384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Chemical Equations</vt:lpstr>
      <vt:lpstr>Counting Atoms</vt:lpstr>
      <vt:lpstr>Try This:</vt:lpstr>
      <vt:lpstr>PowerPoint Presentation</vt:lpstr>
      <vt:lpstr>Word Equations</vt:lpstr>
      <vt:lpstr>Chemical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mneubauer</dc:creator>
  <cp:lastModifiedBy>mneubauer</cp:lastModifiedBy>
  <cp:revision>13</cp:revision>
  <dcterms:created xsi:type="dcterms:W3CDTF">2017-09-22T19:00:35Z</dcterms:created>
  <dcterms:modified xsi:type="dcterms:W3CDTF">2017-10-12T18:11:12Z</dcterms:modified>
</cp:coreProperties>
</file>