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8" r:id="rId2"/>
    <p:sldId id="264" r:id="rId3"/>
    <p:sldId id="259" r:id="rId4"/>
    <p:sldId id="263" r:id="rId5"/>
    <p:sldId id="262" r:id="rId6"/>
    <p:sldId id="266" r:id="rId7"/>
    <p:sldId id="265" r:id="rId8"/>
    <p:sldId id="26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D0E2F-299C-4904-92B3-0590D3652900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96811-5DCE-49E9-BAC7-1F246CD0E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2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Start with KI, add </a:t>
            </a:r>
            <a:r>
              <a:rPr lang="en-CA" dirty="0" err="1"/>
              <a:t>Pb</a:t>
            </a:r>
            <a:r>
              <a:rPr lang="en-CA" dirty="0"/>
              <a:t> (NO3)2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96811-5DCE-49E9-BAC7-1F246CD0E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8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22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11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4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6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8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3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07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4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9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EB0D-3179-459F-9D7A-21DED7BFC9E8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5BBE-2AD5-411B-8C2A-B1E21B969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42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ITY2rXYU-I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youtube.com/watch?v=DITY2rXYU-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jVYz00-Kx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jVYz00-Kxc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9iZq3ZxbO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9iZq3ZxbO8&amp;feature=related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337" y="6581001"/>
            <a:ext cx="362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linkClick r:id="rId4"/>
              </a:rPr>
              <a:t>http://www.youtube.com/watch?v=DITY2rXYU-I</a:t>
            </a:r>
            <a:endParaRPr lang="en-GB" sz="1200" dirty="0"/>
          </a:p>
        </p:txBody>
      </p:sp>
      <p:sp>
        <p:nvSpPr>
          <p:cNvPr id="8" name="Rectangle 7"/>
          <p:cNvSpPr/>
          <p:nvPr/>
        </p:nvSpPr>
        <p:spPr>
          <a:xfrm>
            <a:off x="-9336" y="0"/>
            <a:ext cx="91533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E0000"/>
                </a:solidFill>
              </a:rPr>
              <a:t>What is happening to the particles?</a:t>
            </a:r>
          </a:p>
          <a:p>
            <a:pPr algn="ctr">
              <a:spcBef>
                <a:spcPts val="1200"/>
              </a:spcBef>
            </a:pPr>
            <a:r>
              <a:rPr 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E0000"/>
                </a:solidFill>
              </a:rPr>
              <a:t>How do you know a reaction has occurred?</a:t>
            </a:r>
          </a:p>
        </p:txBody>
      </p:sp>
      <p:pic>
        <p:nvPicPr>
          <p:cNvPr id="2" name="Online Media ^0 1">
            <a:hlinkClick r:id="" action="ppaction://media"/>
            <a:extLst>
              <a:ext uri="{FF2B5EF4-FFF2-40B4-BE49-F238E27FC236}">
                <a16:creationId xmlns:a16="http://schemas.microsoft.com/office/drawing/2014/main" id="{F5ECF74C-5F5C-4F29-9EE0-F3B70F48FE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82956" y="1504437"/>
            <a:ext cx="6768752" cy="50765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9F0468-8950-4DAA-8549-7B0562342F33}"/>
              </a:ext>
            </a:extLst>
          </p:cNvPr>
          <p:cNvSpPr txBox="1"/>
          <p:nvPr/>
        </p:nvSpPr>
        <p:spPr>
          <a:xfrm>
            <a:off x="-9337" y="2636912"/>
            <a:ext cx="9153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>
                <a:solidFill>
                  <a:srgbClr val="FF0000"/>
                </a:solidFill>
              </a:rPr>
              <a:t>Demonstration</a:t>
            </a:r>
          </a:p>
        </p:txBody>
      </p:sp>
    </p:spTree>
    <p:extLst>
      <p:ext uri="{BB962C8B-B14F-4D97-AF65-F5344CB8AC3E}">
        <p14:creationId xmlns:p14="http://schemas.microsoft.com/office/powerpoint/2010/main" val="307077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40968"/>
            <a:ext cx="8219256" cy="298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happens to the mass in a reaction?  Why?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9113" y="332656"/>
            <a:ext cx="85257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How do we know a chemical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reaction has taken place?</a:t>
            </a:r>
          </a:p>
        </p:txBody>
      </p:sp>
    </p:spTree>
    <p:extLst>
      <p:ext uri="{BB962C8B-B14F-4D97-AF65-F5344CB8AC3E}">
        <p14:creationId xmlns:p14="http://schemas.microsoft.com/office/powerpoint/2010/main" val="388977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40968"/>
            <a:ext cx="8219256" cy="2985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happens to the mass in a reaction?  Why?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9113" y="332656"/>
            <a:ext cx="85257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How do we know a chemical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reaction has taken place?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37" y="486916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http://www.youtube.com/watch?v=QjVYz00-Kxc</a:t>
            </a:r>
            <a:endParaRPr lang="en-GB" dirty="0"/>
          </a:p>
          <a:p>
            <a:endParaRPr lang="en-GB" dirty="0"/>
          </a:p>
        </p:txBody>
      </p:sp>
      <p:pic>
        <p:nvPicPr>
          <p:cNvPr id="2" name="Online Media ^0 1">
            <a:hlinkClick r:id="" action="ppaction://media"/>
            <a:extLst>
              <a:ext uri="{FF2B5EF4-FFF2-40B4-BE49-F238E27FC236}">
                <a16:creationId xmlns:a16="http://schemas.microsoft.com/office/drawing/2014/main" id="{26EE5B1D-311E-47B9-BD5C-218CDE4AF4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3252"/>
            <a:ext cx="9144000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2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832207"/>
            <a:ext cx="750631" cy="75063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958"/>
            <a:ext cx="5328591" cy="682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66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>
                <a:solidFill>
                  <a:srgbClr val="FF0000"/>
                </a:solidFill>
              </a:rPr>
              <a:t>What happens to the mass in each reaction?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CB1458-BEC7-44AF-B161-03999BB69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4944"/>
            <a:ext cx="3105150" cy="1009650"/>
          </a:xfrm>
          <a:prstGeom prst="rect">
            <a:avLst/>
          </a:prstGeom>
        </p:spPr>
      </p:pic>
      <p:pic>
        <p:nvPicPr>
          <p:cNvPr id="1026" name="Picture 2" descr="https://tse2.mm.bing.net/th?id=OIP.aFKjK_N4d0FIu2Pzrh3algEsCU&amp;pid=Api">
            <a:extLst>
              <a:ext uri="{FF2B5EF4-FFF2-40B4-BE49-F238E27FC236}">
                <a16:creationId xmlns:a16="http://schemas.microsoft.com/office/drawing/2014/main" id="{46545174-D9C7-40F3-B665-8A30ABFDB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662" y="2924944"/>
            <a:ext cx="31051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B14556-A14C-4659-9206-0C23545EF678}"/>
              </a:ext>
            </a:extLst>
          </p:cNvPr>
          <p:cNvSpPr txBox="1"/>
          <p:nvPr/>
        </p:nvSpPr>
        <p:spPr>
          <a:xfrm>
            <a:off x="0" y="3943221"/>
            <a:ext cx="310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10.0 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223D6D-8528-450E-9667-81628A6F98EB}"/>
              </a:ext>
            </a:extLst>
          </p:cNvPr>
          <p:cNvSpPr txBox="1"/>
          <p:nvPr/>
        </p:nvSpPr>
        <p:spPr>
          <a:xfrm>
            <a:off x="6038850" y="3943221"/>
            <a:ext cx="310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14.3 g</a:t>
            </a:r>
          </a:p>
        </p:txBody>
      </p:sp>
      <p:pic>
        <p:nvPicPr>
          <p:cNvPr id="6" name="Picture 2" descr="https://sciencenotes.org/wp-content/uploads/2015/04/Oxygen_Tile.png">
            <a:extLst>
              <a:ext uri="{FF2B5EF4-FFF2-40B4-BE49-F238E27FC236}">
                <a16:creationId xmlns:a16="http://schemas.microsoft.com/office/drawing/2014/main" id="{40D0366E-D513-4ED1-A231-E69F183E6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473" y="2920485"/>
            <a:ext cx="1007308" cy="10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EA78DC-7EFE-464E-8A91-C3EFA8BBC24C}"/>
              </a:ext>
            </a:extLst>
          </p:cNvPr>
          <p:cNvSpPr txBox="1"/>
          <p:nvPr/>
        </p:nvSpPr>
        <p:spPr>
          <a:xfrm>
            <a:off x="3189852" y="3131752"/>
            <a:ext cx="432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D1D50-128D-43BE-9FA1-163E5F06923B}"/>
              </a:ext>
            </a:extLst>
          </p:cNvPr>
          <p:cNvSpPr txBox="1"/>
          <p:nvPr/>
        </p:nvSpPr>
        <p:spPr>
          <a:xfrm>
            <a:off x="5018357" y="3146357"/>
            <a:ext cx="59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ym typeface="Wingdings" panose="05000000000000000000" pitchFamily="2" charset="2"/>
              </a:rPr>
              <a:t></a:t>
            </a:r>
            <a:endParaRPr lang="en-CA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1ACC0F-632C-4481-98AA-3F8E290555BA}"/>
              </a:ext>
            </a:extLst>
          </p:cNvPr>
          <p:cNvSpPr txBox="1"/>
          <p:nvPr/>
        </p:nvSpPr>
        <p:spPr>
          <a:xfrm>
            <a:off x="0" y="508759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Solid + Gas </a:t>
            </a:r>
            <a:r>
              <a:rPr lang="en-CA" sz="3200" dirty="0">
                <a:sym typeface="Wingdings" panose="05000000000000000000" pitchFamily="2" charset="2"/>
              </a:rPr>
              <a:t> Heavier Solid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67660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C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Salt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Bicarbonate Soda and Acetic Acid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b="1" dirty="0">
                <a:solidFill>
                  <a:srgbClr val="FF0000"/>
                </a:solidFill>
              </a:rPr>
              <a:t>What happens to the mass in each reaction?</a:t>
            </a:r>
          </a:p>
        </p:txBody>
      </p:sp>
    </p:spTree>
    <p:extLst>
      <p:ext uri="{BB962C8B-B14F-4D97-AF65-F5344CB8AC3E}">
        <p14:creationId xmlns:p14="http://schemas.microsoft.com/office/powerpoint/2010/main" val="148071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^0 1">
            <a:hlinkClick r:id="" action="ppaction://media"/>
            <a:extLst>
              <a:ext uri="{FF2B5EF4-FFF2-40B4-BE49-F238E27FC236}">
                <a16:creationId xmlns:a16="http://schemas.microsoft.com/office/drawing/2014/main" id="{4E100846-F80F-4655-82FB-3681D771F11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9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84784"/>
            <a:ext cx="1872208" cy="418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98987" y="188640"/>
            <a:ext cx="6346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Review Your Learning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5544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haroni" pitchFamily="2" charset="-79"/>
                <a:cs typeface="Aharoni" pitchFamily="2" charset="-79"/>
              </a:rPr>
              <a:t>In pairs, make up a mime which explains what you have learnt this lesson.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8024" y="5877272"/>
            <a:ext cx="41764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linkClick r:id="rId3"/>
              </a:rPr>
              <a:t>http://www.youtube.com/watch?v=x9iZq3ZxbO8&amp;feature=related</a:t>
            </a:r>
            <a:endParaRPr lang="en-GB" sz="11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59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FBD0-9238-43B1-A708-5C536703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States of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59202-0AFB-4316-A4F4-2C5481F84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525963"/>
          </a:xfrm>
        </p:spPr>
        <p:txBody>
          <a:bodyPr/>
          <a:lstStyle/>
          <a:p>
            <a:r>
              <a:rPr lang="en-CA" dirty="0"/>
              <a:t>Solid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Liquid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Aqueous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57AFFF-DF2C-41C2-B25D-1796A4DEA637}"/>
              </a:ext>
            </a:extLst>
          </p:cNvPr>
          <p:cNvSpPr txBox="1">
            <a:spLocks/>
          </p:cNvSpPr>
          <p:nvPr/>
        </p:nvSpPr>
        <p:spPr>
          <a:xfrm>
            <a:off x="2987824" y="1600200"/>
            <a:ext cx="24586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(s)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(l)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(g)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10021B-B82D-4A07-8765-FAE5A27AFE23}"/>
              </a:ext>
            </a:extLst>
          </p:cNvPr>
          <p:cNvSpPr txBox="1">
            <a:spLocks/>
          </p:cNvSpPr>
          <p:nvPr/>
        </p:nvSpPr>
        <p:spPr>
          <a:xfrm>
            <a:off x="4572000" y="1600199"/>
            <a:ext cx="30963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/>
              <a:t>Iron     Fe</a:t>
            </a:r>
            <a:r>
              <a:rPr lang="en-CA" baseline="-25000" dirty="0"/>
              <a:t>(s)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Mercury     Hg</a:t>
            </a:r>
            <a:r>
              <a:rPr lang="en-CA" baseline="-25000" dirty="0"/>
              <a:t>(l)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Water     H</a:t>
            </a:r>
            <a:r>
              <a:rPr lang="en-CA" baseline="-25000" dirty="0"/>
              <a:t>2</a:t>
            </a:r>
            <a:r>
              <a:rPr lang="en-CA" dirty="0"/>
              <a:t>O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Oxygen     O</a:t>
            </a:r>
            <a:r>
              <a:rPr lang="en-CA" baseline="-25000" dirty="0"/>
              <a:t>2(g)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10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210</Words>
  <Application>Microsoft Office PowerPoint</Application>
  <PresentationFormat>On-screen Show (4:3)</PresentationFormat>
  <Paragraphs>49</Paragraphs>
  <Slides>9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</vt:lpstr>
      <vt:lpstr>PowerPoint Presentation</vt:lpstr>
      <vt:lpstr>PowerPoint Presentation</vt:lpstr>
      <vt:lpstr>States of Matter</vt:lpstr>
    </vt:vector>
  </TitlesOfParts>
  <Company>Melksham Oak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for learning</dc:title>
  <dc:creator>Tina Whitehall</dc:creator>
  <cp:lastModifiedBy>mneubauer</cp:lastModifiedBy>
  <cp:revision>30</cp:revision>
  <dcterms:created xsi:type="dcterms:W3CDTF">2012-02-21T06:57:25Z</dcterms:created>
  <dcterms:modified xsi:type="dcterms:W3CDTF">2017-10-11T21:32:06Z</dcterms:modified>
</cp:coreProperties>
</file>